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6"/>
  </p:notesMasterIdLst>
  <p:sldIdLst>
    <p:sldId id="351" r:id="rId5"/>
    <p:sldId id="404" r:id="rId6"/>
    <p:sldId id="417" r:id="rId7"/>
    <p:sldId id="396" r:id="rId8"/>
    <p:sldId id="394" r:id="rId9"/>
    <p:sldId id="422" r:id="rId10"/>
    <p:sldId id="424" r:id="rId11"/>
    <p:sldId id="411" r:id="rId12"/>
    <p:sldId id="425" r:id="rId13"/>
    <p:sldId id="401" r:id="rId14"/>
    <p:sldId id="403" r:id="rId15"/>
  </p:sldIdLst>
  <p:sldSz cx="12192000" cy="6858000"/>
  <p:notesSz cx="6858000" cy="9144000"/>
  <p:embeddedFontLst>
    <p:embeddedFont>
      <p:font typeface="Equip" panose="02000503030000020004" pitchFamily="2" charset="0"/>
      <p:regular r:id="rId17"/>
      <p:bold r:id="rId18"/>
      <p:italic r:id="rId19"/>
      <p:boldItalic r:id="rId20"/>
    </p:embeddedFont>
    <p:embeddedFont>
      <p:font typeface="Equip Extended" panose="02000503030000020004" pitchFamily="2" charset="0"/>
      <p:regular r:id="rId21"/>
      <p:bold r:id="rId22"/>
      <p:italic r:id="rId23"/>
      <p:boldItalic r:id="rId24"/>
    </p:embeddedFont>
    <p:embeddedFont>
      <p:font typeface="Equip Extended ExtraBold" panose="02000503000000020004" pitchFamily="2" charset="0"/>
      <p:bold r:id="rId25"/>
      <p:italic r:id="rId26"/>
      <p:boldItalic r:id="rId27"/>
    </p:embeddedFont>
    <p:embeddedFont>
      <p:font typeface="Equip Extended Light" panose="02000503000000020004" pitchFamily="2" charset="0"/>
      <p:regular r:id="rId28"/>
      <p:italic r:id="rId29"/>
    </p:embeddedFont>
    <p:embeddedFont>
      <p:font typeface="Equip Extended Medium" panose="02000603000000020004" pitchFamily="2" charset="0"/>
      <p:regular r:id="rId30"/>
      <p:italic r:id="rId31"/>
    </p:embeddedFont>
    <p:embeddedFont>
      <p:font typeface="Equip Extended Thin" panose="02000503030000020004" pitchFamily="2" charset="0"/>
      <p:regular r:id="rId32"/>
      <p:italic r:id="rId33"/>
    </p:embeddedFont>
    <p:embeddedFont>
      <p:font typeface="Equip Light" panose="02000503000000020004" pitchFamily="2" charset="0"/>
      <p:regular r:id="rId34"/>
      <p:italic r:id="rId35"/>
    </p:embeddedFont>
    <p:embeddedFont>
      <p:font typeface="Equip Medium" panose="02000603000000020004" pitchFamily="2" charset="0"/>
      <p:regular r:id="rId36"/>
      <p:italic r:id="rId37"/>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4A7"/>
    <a:srgbClr val="00DBA9"/>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6327"/>
  </p:normalViewPr>
  <p:slideViewPr>
    <p:cSldViewPr snapToGrid="0" snapToObjects="1">
      <p:cViewPr varScale="1">
        <p:scale>
          <a:sx n="63" d="100"/>
          <a:sy n="63" d="100"/>
        </p:scale>
        <p:origin x="676" y="4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07/08/2024</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07/08/2024</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4.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1342640" y="2368934"/>
            <a:ext cx="9767782" cy="933525"/>
          </a:xfrm>
        </p:spPr>
        <p:txBody>
          <a:bodyPr/>
          <a:lstStyle/>
          <a:p>
            <a:pPr algn="ctr"/>
            <a:r>
              <a:rPr lang="en-IN" sz="3600" b="1" dirty="0"/>
              <a:t>Contact App Management System</a:t>
            </a:r>
            <a:br>
              <a:rPr lang="en-IN" sz="9600" b="1" dirty="0"/>
            </a:br>
            <a:br>
              <a:rPr lang="en-US" sz="2000" b="0" dirty="0"/>
            </a:br>
            <a:endParaRPr lang="en-PT" sz="2000" dirty="0"/>
          </a:p>
        </p:txBody>
      </p:sp>
      <p:sp>
        <p:nvSpPr>
          <p:cNvPr id="3" name="Text Placeholder 2">
            <a:extLst>
              <a:ext uri="{FF2B5EF4-FFF2-40B4-BE49-F238E27FC236}">
                <a16:creationId xmlns:a16="http://schemas.microsoft.com/office/drawing/2014/main" id="{D44D4535-C710-9644-A0AF-DE69B2B07571}"/>
              </a:ext>
            </a:extLst>
          </p:cNvPr>
          <p:cNvSpPr>
            <a:spLocks noGrp="1"/>
          </p:cNvSpPr>
          <p:nvPr>
            <p:ph type="body" sz="quarter" idx="10"/>
          </p:nvPr>
        </p:nvSpPr>
        <p:spPr>
          <a:xfrm>
            <a:off x="9276080" y="5876515"/>
            <a:ext cx="2225040" cy="498475"/>
          </a:xfrm>
        </p:spPr>
        <p:txBody>
          <a:bodyPr/>
          <a:lstStyle/>
          <a:p>
            <a:r>
              <a:rPr lang="en-IN" dirty="0"/>
              <a:t>Adarsh Gupta (Associate Engineer)</a:t>
            </a:r>
            <a:endParaRPr lang="en-PT" dirty="0"/>
          </a:p>
        </p:txBody>
      </p:sp>
      <p:sp>
        <p:nvSpPr>
          <p:cNvPr id="6" name="TextBox 5">
            <a:extLst>
              <a:ext uri="{FF2B5EF4-FFF2-40B4-BE49-F238E27FC236}">
                <a16:creationId xmlns:a16="http://schemas.microsoft.com/office/drawing/2014/main" id="{8A6045C4-3F6B-6B4E-5E5B-3A1E8DF52464}"/>
              </a:ext>
            </a:extLst>
          </p:cNvPr>
          <p:cNvSpPr txBox="1"/>
          <p:nvPr/>
        </p:nvSpPr>
        <p:spPr>
          <a:xfrm>
            <a:off x="639386" y="3622539"/>
            <a:ext cx="10861734" cy="923330"/>
          </a:xfrm>
          <a:prstGeom prst="rect">
            <a:avLst/>
          </a:prstGeom>
          <a:noFill/>
        </p:spPr>
        <p:txBody>
          <a:bodyPr wrap="square">
            <a:spAutoFit/>
          </a:bodyPr>
          <a:lstStyle/>
          <a:p>
            <a:r>
              <a:rPr lang="en-US" sz="1800" b="0" dirty="0">
                <a:solidFill>
                  <a:schemeClr val="bg1"/>
                </a:solidFill>
              </a:rPr>
              <a:t>This presentation introduces a robust contact management system built with React-Native and SQLite. It leverages the power of mobile-first development and local data storage for efficient contact management.</a:t>
            </a:r>
            <a:endParaRPr lang="en-IN" dirty="0">
              <a:solidFill>
                <a:schemeClr val="bg1"/>
              </a:solidFill>
            </a:endParaRPr>
          </a:p>
        </p:txBody>
      </p:sp>
    </p:spTree>
    <p:extLst>
      <p:ext uri="{BB962C8B-B14F-4D97-AF65-F5344CB8AC3E}">
        <p14:creationId xmlns:p14="http://schemas.microsoft.com/office/powerpoint/2010/main" val="1024330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0E2C-3C60-704D-8203-4752AA8AEAE2}"/>
              </a:ext>
            </a:extLst>
          </p:cNvPr>
          <p:cNvSpPr>
            <a:spLocks noGrp="1"/>
          </p:cNvSpPr>
          <p:nvPr>
            <p:ph type="title"/>
          </p:nvPr>
        </p:nvSpPr>
        <p:spPr>
          <a:xfrm>
            <a:off x="5488700" y="2184640"/>
            <a:ext cx="5497200" cy="549757"/>
          </a:xfrm>
        </p:spPr>
        <p:txBody>
          <a:bodyPr/>
          <a:lstStyle/>
          <a:p>
            <a:r>
              <a:rPr lang="en-IN" dirty="0"/>
              <a:t>Adarsh Gupta</a:t>
            </a:r>
            <a:endParaRPr lang="en-PT" dirty="0"/>
          </a:p>
        </p:txBody>
      </p:sp>
      <p:pic>
        <p:nvPicPr>
          <p:cNvPr id="9" name="Picture Placeholder 8" descr="A person in a suit and tie&#10;&#10;Description automatically generated">
            <a:extLst>
              <a:ext uri="{FF2B5EF4-FFF2-40B4-BE49-F238E27FC236}">
                <a16:creationId xmlns:a16="http://schemas.microsoft.com/office/drawing/2014/main" id="{90658BB1-9D64-15D2-E471-654B8A3AE225}"/>
              </a:ext>
            </a:extLst>
          </p:cNvPr>
          <p:cNvPicPr>
            <a:picLocks noGrp="1" noChangeAspect="1"/>
          </p:cNvPicPr>
          <p:nvPr>
            <p:ph type="pic" sz="quarter" idx="33"/>
          </p:nvPr>
        </p:nvPicPr>
        <p:blipFill rotWithShape="1">
          <a:blip r:embed="rId2"/>
          <a:srcRect l="-6601" t="2771" r="-7170" b="2952"/>
          <a:stretch/>
        </p:blipFill>
        <p:spPr>
          <a:xfrm>
            <a:off x="3853500" y="2212891"/>
            <a:ext cx="1600600" cy="1693320"/>
          </a:xfrm>
        </p:spPr>
      </p:pic>
      <p:sp>
        <p:nvSpPr>
          <p:cNvPr id="4" name="Text Placeholder 3">
            <a:extLst>
              <a:ext uri="{FF2B5EF4-FFF2-40B4-BE49-F238E27FC236}">
                <a16:creationId xmlns:a16="http://schemas.microsoft.com/office/drawing/2014/main" id="{9DCCA572-6BC8-884B-91EA-4F6AEAE760F6}"/>
              </a:ext>
            </a:extLst>
          </p:cNvPr>
          <p:cNvSpPr>
            <a:spLocks noGrp="1"/>
          </p:cNvSpPr>
          <p:nvPr>
            <p:ph type="body" sz="quarter" idx="31"/>
          </p:nvPr>
        </p:nvSpPr>
        <p:spPr>
          <a:xfrm>
            <a:off x="5488700" y="2875473"/>
            <a:ext cx="5496000" cy="334313"/>
          </a:xfrm>
        </p:spPr>
        <p:txBody>
          <a:bodyPr/>
          <a:lstStyle/>
          <a:p>
            <a:r>
              <a:rPr lang="en-IN" dirty="0"/>
              <a:t>Associate Engineer</a:t>
            </a:r>
            <a:endParaRPr lang="en-PT" dirty="0"/>
          </a:p>
        </p:txBody>
      </p:sp>
      <p:sp>
        <p:nvSpPr>
          <p:cNvPr id="5" name="Text Placeholder 4">
            <a:extLst>
              <a:ext uri="{FF2B5EF4-FFF2-40B4-BE49-F238E27FC236}">
                <a16:creationId xmlns:a16="http://schemas.microsoft.com/office/drawing/2014/main" id="{0E25BA63-0D44-6243-81C0-AACE7FE3D842}"/>
              </a:ext>
            </a:extLst>
          </p:cNvPr>
          <p:cNvSpPr>
            <a:spLocks noGrp="1"/>
          </p:cNvSpPr>
          <p:nvPr>
            <p:ph type="body" sz="quarter" idx="34"/>
          </p:nvPr>
        </p:nvSpPr>
        <p:spPr>
          <a:xfrm>
            <a:off x="5489900" y="3220134"/>
            <a:ext cx="5496000" cy="334313"/>
          </a:xfrm>
        </p:spPr>
        <p:txBody>
          <a:bodyPr/>
          <a:lstStyle/>
          <a:p>
            <a:r>
              <a:rPr lang="en-IN" dirty="0"/>
              <a:t>adarsh.gupta@nagarro.com</a:t>
            </a:r>
            <a:endParaRPr lang="en-PT" dirty="0"/>
          </a:p>
        </p:txBody>
      </p:sp>
      <p:sp>
        <p:nvSpPr>
          <p:cNvPr id="6" name="Text Placeholder 5">
            <a:extLst>
              <a:ext uri="{FF2B5EF4-FFF2-40B4-BE49-F238E27FC236}">
                <a16:creationId xmlns:a16="http://schemas.microsoft.com/office/drawing/2014/main" id="{4C8194B9-1D21-5042-A93F-D818BBD92CAC}"/>
              </a:ext>
            </a:extLst>
          </p:cNvPr>
          <p:cNvSpPr>
            <a:spLocks noGrp="1"/>
          </p:cNvSpPr>
          <p:nvPr>
            <p:ph type="body" sz="quarter" idx="35"/>
          </p:nvPr>
        </p:nvSpPr>
        <p:spPr>
          <a:xfrm>
            <a:off x="5454100" y="3571898"/>
            <a:ext cx="5496000" cy="334313"/>
          </a:xfrm>
        </p:spPr>
        <p:txBody>
          <a:bodyPr/>
          <a:lstStyle/>
          <a:p>
            <a:r>
              <a:rPr lang="en-IN" dirty="0"/>
              <a:t>github.com/adarshgupta0040</a:t>
            </a:r>
            <a:endParaRPr lang="en-PT" dirty="0"/>
          </a:p>
        </p:txBody>
      </p:sp>
      <p:sp>
        <p:nvSpPr>
          <p:cNvPr id="7" name="Text Placeholder 6">
            <a:extLst>
              <a:ext uri="{FF2B5EF4-FFF2-40B4-BE49-F238E27FC236}">
                <a16:creationId xmlns:a16="http://schemas.microsoft.com/office/drawing/2014/main" id="{41CDF3EF-9D68-A447-A13A-E12ED18450D6}"/>
              </a:ext>
            </a:extLst>
          </p:cNvPr>
          <p:cNvSpPr>
            <a:spLocks noGrp="1"/>
          </p:cNvSpPr>
          <p:nvPr>
            <p:ph type="body" sz="quarter" idx="10"/>
          </p:nvPr>
        </p:nvSpPr>
        <p:spPr>
          <a:xfrm>
            <a:off x="668999" y="700436"/>
            <a:ext cx="10854001" cy="887064"/>
          </a:xfrm>
        </p:spPr>
        <p:txBody>
          <a:bodyPr>
            <a:normAutofit/>
          </a:bodyPr>
          <a:lstStyle/>
          <a:p>
            <a:pPr algn="ctr"/>
            <a:r>
              <a:rPr lang="en-US" sz="3600" b="1" dirty="0">
                <a:solidFill>
                  <a:schemeClr val="tx1"/>
                </a:solidFill>
                <a:latin typeface="Arial" panose="020B0604020202020204" pitchFamily="34" charset="0"/>
                <a:cs typeface="Arial" panose="020B0604020202020204" pitchFamily="34" charset="0"/>
              </a:rPr>
              <a:t> </a:t>
            </a:r>
            <a:endParaRPr lang="en-PT" sz="3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4867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10A1D8-95DA-D644-B911-3D71ADD7654A}"/>
              </a:ext>
            </a:extLst>
          </p:cNvPr>
          <p:cNvSpPr>
            <a:spLocks noGrp="1"/>
          </p:cNvSpPr>
          <p:nvPr>
            <p:ph type="title"/>
          </p:nvPr>
        </p:nvSpPr>
        <p:spPr/>
        <p:txBody>
          <a:bodyPr/>
          <a:lstStyle/>
          <a:p>
            <a:r>
              <a:rPr lang="en-US" dirty="0"/>
              <a:t>Thank You</a:t>
            </a:r>
            <a:endParaRPr lang="en-PT" dirty="0"/>
          </a:p>
        </p:txBody>
      </p:sp>
    </p:spTree>
    <p:extLst>
      <p:ext uri="{BB962C8B-B14F-4D97-AF65-F5344CB8AC3E}">
        <p14:creationId xmlns:p14="http://schemas.microsoft.com/office/powerpoint/2010/main" val="3688265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639386" y="1482740"/>
            <a:ext cx="6846320" cy="1108060"/>
          </a:xfrm>
        </p:spPr>
        <p:txBody>
          <a:bodyPr/>
          <a:lstStyle/>
          <a:p>
            <a:r>
              <a:rPr lang="en-US" sz="2800" b="1" dirty="0"/>
              <a:t>Overview of React-Native and SQLite</a:t>
            </a:r>
            <a:br>
              <a:rPr lang="en-US" sz="500" dirty="0"/>
            </a:br>
            <a:endParaRPr lang="en-PT" sz="2500" dirty="0"/>
          </a:p>
        </p:txBody>
      </p:sp>
      <p:sp>
        <p:nvSpPr>
          <p:cNvPr id="4" name="Text Placeholder 3">
            <a:extLst>
              <a:ext uri="{FF2B5EF4-FFF2-40B4-BE49-F238E27FC236}">
                <a16:creationId xmlns:a16="http://schemas.microsoft.com/office/drawing/2014/main" id="{FFCFD876-1314-5D4E-AC28-E347FBE59C32}"/>
              </a:ext>
            </a:extLst>
          </p:cNvPr>
          <p:cNvSpPr>
            <a:spLocks noGrp="1"/>
          </p:cNvSpPr>
          <p:nvPr>
            <p:ph type="body" sz="quarter" idx="13"/>
          </p:nvPr>
        </p:nvSpPr>
        <p:spPr>
          <a:xfrm>
            <a:off x="639386" y="2590800"/>
            <a:ext cx="7092374" cy="3879317"/>
          </a:xfrm>
        </p:spPr>
        <p:txBody>
          <a:bodyPr/>
          <a:lstStyle/>
          <a:p>
            <a:r>
              <a:rPr lang="en-US" b="1" dirty="0"/>
              <a:t>React-Native -</a:t>
            </a:r>
            <a:br>
              <a:rPr lang="en-US" b="1" dirty="0"/>
            </a:br>
            <a:br>
              <a:rPr lang="en-US" sz="1800" b="1" dirty="0"/>
            </a:br>
            <a:r>
              <a:rPr lang="en-US" sz="1800" dirty="0"/>
              <a:t>React-Native enables cross-platform development, allowing us to build native-like apps for both iOS and Android using JavaScript.</a:t>
            </a:r>
          </a:p>
          <a:p>
            <a:br>
              <a:rPr lang="en-US" sz="3600" dirty="0"/>
            </a:br>
            <a:r>
              <a:rPr lang="en-US" sz="1800" b="1" dirty="0"/>
              <a:t>SQLite –</a:t>
            </a:r>
            <a:br>
              <a:rPr lang="en-US" sz="1800" b="1" dirty="0"/>
            </a:br>
            <a:br>
              <a:rPr lang="en-US" sz="1800" b="1" dirty="0"/>
            </a:br>
            <a:r>
              <a:rPr lang="en-US" sz="1800" dirty="0"/>
              <a:t>SQLite provides a lightweight and efficient local database solution, enabling us to store and manage contact data directly on the device.</a:t>
            </a:r>
            <a:br>
              <a:rPr lang="en-US" sz="1800" dirty="0"/>
            </a:br>
            <a:br>
              <a:rPr lang="en-US" sz="1800" dirty="0"/>
            </a:br>
            <a:endParaRPr lang="en-PT" dirty="0"/>
          </a:p>
        </p:txBody>
      </p:sp>
      <p:pic>
        <p:nvPicPr>
          <p:cNvPr id="5" name="Picture 4" descr="A cell phones with a symbol and a logo&#10;&#10;Description automatically generated with medium confidence">
            <a:extLst>
              <a:ext uri="{FF2B5EF4-FFF2-40B4-BE49-F238E27FC236}">
                <a16:creationId xmlns:a16="http://schemas.microsoft.com/office/drawing/2014/main" id="{F1F9C390-0253-9F19-1DF1-85D7A60B82D9}"/>
              </a:ext>
            </a:extLst>
          </p:cNvPr>
          <p:cNvPicPr>
            <a:picLocks noChangeAspect="1"/>
          </p:cNvPicPr>
          <p:nvPr/>
        </p:nvPicPr>
        <p:blipFill>
          <a:blip r:embed="rId2">
            <a:alphaModFix amt="70000"/>
          </a:blip>
          <a:stretch>
            <a:fillRect/>
          </a:stretch>
        </p:blipFill>
        <p:spPr>
          <a:xfrm>
            <a:off x="7731760" y="1172310"/>
            <a:ext cx="4406900" cy="5297807"/>
          </a:xfrm>
          <a:prstGeom prst="rect">
            <a:avLst/>
          </a:prstGeom>
        </p:spPr>
      </p:pic>
    </p:spTree>
    <p:extLst>
      <p:ext uri="{BB962C8B-B14F-4D97-AF65-F5344CB8AC3E}">
        <p14:creationId xmlns:p14="http://schemas.microsoft.com/office/powerpoint/2010/main" val="428988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639386" y="1208403"/>
            <a:ext cx="6846320" cy="763351"/>
          </a:xfrm>
        </p:spPr>
        <p:txBody>
          <a:bodyPr/>
          <a:lstStyle/>
          <a:p>
            <a:r>
              <a:rPr lang="en-US" sz="2800" b="1" dirty="0"/>
              <a:t>Key Features of the Contact App</a:t>
            </a:r>
            <a:br>
              <a:rPr lang="en-US" sz="500" b="1" dirty="0"/>
            </a:br>
            <a:endParaRPr lang="en-PT" sz="2500" dirty="0"/>
          </a:p>
        </p:txBody>
      </p:sp>
      <p:sp>
        <p:nvSpPr>
          <p:cNvPr id="4" name="Text Placeholder 3">
            <a:extLst>
              <a:ext uri="{FF2B5EF4-FFF2-40B4-BE49-F238E27FC236}">
                <a16:creationId xmlns:a16="http://schemas.microsoft.com/office/drawing/2014/main" id="{FFCFD876-1314-5D4E-AC28-E347FBE59C32}"/>
              </a:ext>
            </a:extLst>
          </p:cNvPr>
          <p:cNvSpPr>
            <a:spLocks noGrp="1"/>
          </p:cNvSpPr>
          <p:nvPr>
            <p:ph type="body" sz="quarter" idx="13"/>
          </p:nvPr>
        </p:nvSpPr>
        <p:spPr>
          <a:xfrm>
            <a:off x="639386" y="2590800"/>
            <a:ext cx="7092374" cy="1016996"/>
          </a:xfrm>
        </p:spPr>
        <p:txBody>
          <a:bodyPr/>
          <a:lstStyle/>
          <a:p>
            <a:br>
              <a:rPr lang="en-US" sz="1800" dirty="0"/>
            </a:br>
            <a:br>
              <a:rPr lang="en-US" sz="1800" dirty="0"/>
            </a:br>
            <a:endParaRPr lang="en-PT" dirty="0"/>
          </a:p>
        </p:txBody>
      </p:sp>
      <p:graphicFrame>
        <p:nvGraphicFramePr>
          <p:cNvPr id="2" name="Table 1">
            <a:extLst>
              <a:ext uri="{FF2B5EF4-FFF2-40B4-BE49-F238E27FC236}">
                <a16:creationId xmlns:a16="http://schemas.microsoft.com/office/drawing/2014/main" id="{5043F251-6F36-6D55-A844-ED052D441AD1}"/>
              </a:ext>
            </a:extLst>
          </p:cNvPr>
          <p:cNvGraphicFramePr>
            <a:graphicFrameLocks noGrp="1"/>
          </p:cNvGraphicFramePr>
          <p:nvPr>
            <p:extLst>
              <p:ext uri="{D42A27DB-BD31-4B8C-83A1-F6EECF244321}">
                <p14:modId xmlns:p14="http://schemas.microsoft.com/office/powerpoint/2010/main" val="3983889619"/>
              </p:ext>
            </p:extLst>
          </p:nvPr>
        </p:nvGraphicFramePr>
        <p:xfrm>
          <a:off x="639385" y="1971754"/>
          <a:ext cx="10913229" cy="4328160"/>
        </p:xfrm>
        <a:graphic>
          <a:graphicData uri="http://schemas.openxmlformats.org/drawingml/2006/table">
            <a:tbl>
              <a:tblPr firstRow="1" bandRow="1">
                <a:tableStyleId>{5C22544A-7EE6-4342-B048-85BDC9FD1C3A}</a:tableStyleId>
              </a:tblPr>
              <a:tblGrid>
                <a:gridCol w="3637743">
                  <a:extLst>
                    <a:ext uri="{9D8B030D-6E8A-4147-A177-3AD203B41FA5}">
                      <a16:colId xmlns:a16="http://schemas.microsoft.com/office/drawing/2014/main" val="41203082"/>
                    </a:ext>
                  </a:extLst>
                </a:gridCol>
                <a:gridCol w="3637743">
                  <a:extLst>
                    <a:ext uri="{9D8B030D-6E8A-4147-A177-3AD203B41FA5}">
                      <a16:colId xmlns:a16="http://schemas.microsoft.com/office/drawing/2014/main" val="2377615589"/>
                    </a:ext>
                  </a:extLst>
                </a:gridCol>
                <a:gridCol w="3637743">
                  <a:extLst>
                    <a:ext uri="{9D8B030D-6E8A-4147-A177-3AD203B41FA5}">
                      <a16:colId xmlns:a16="http://schemas.microsoft.com/office/drawing/2014/main" val="889670008"/>
                    </a:ext>
                  </a:extLst>
                </a:gridCol>
              </a:tblGrid>
              <a:tr h="4679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t>Adding Contacts</a:t>
                      </a:r>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t>Viewing Details</a:t>
                      </a:r>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t>Managing Contacts</a:t>
                      </a:r>
                    </a:p>
                    <a:p>
                      <a:endParaRPr lang="en-IN" dirty="0"/>
                    </a:p>
                  </a:txBody>
                  <a:tcPr/>
                </a:tc>
                <a:extLst>
                  <a:ext uri="{0D108BD9-81ED-4DB2-BD59-A6C34878D82A}">
                    <a16:rowId xmlns:a16="http://schemas.microsoft.com/office/drawing/2014/main" val="3736018057"/>
                  </a:ext>
                </a:extLst>
              </a:tr>
              <a:tr h="2573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Users can easily add new contacts by entering their name, phone number and other relevant information. They can also upload an image or capture a photo directly from the app.</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The app provides a comprehensive view of each contact, including their profile picture, name and phone numbers.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Users can organize contacts into groups for efficient management and quick access to specific contacts. To edit or delete a contact, simply swipe left on the group name.</a:t>
                      </a:r>
                    </a:p>
                    <a:p>
                      <a:endParaRPr lang="en-IN" sz="2000" dirty="0"/>
                    </a:p>
                  </a:txBody>
                  <a:tcPr/>
                </a:tc>
                <a:extLst>
                  <a:ext uri="{0D108BD9-81ED-4DB2-BD59-A6C34878D82A}">
                    <a16:rowId xmlns:a16="http://schemas.microsoft.com/office/drawing/2014/main" val="2722863551"/>
                  </a:ext>
                </a:extLst>
              </a:tr>
            </a:tbl>
          </a:graphicData>
        </a:graphic>
      </p:graphicFrame>
    </p:spTree>
    <p:extLst>
      <p:ext uri="{BB962C8B-B14F-4D97-AF65-F5344CB8AC3E}">
        <p14:creationId xmlns:p14="http://schemas.microsoft.com/office/powerpoint/2010/main" val="352460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D04942A-817E-7D4C-AC13-D6684615D60D}"/>
              </a:ext>
            </a:extLst>
          </p:cNvPr>
          <p:cNvSpPr>
            <a:spLocks noGrp="1"/>
          </p:cNvSpPr>
          <p:nvPr>
            <p:ph type="body" sz="quarter" idx="33"/>
          </p:nvPr>
        </p:nvSpPr>
        <p:spPr>
          <a:xfrm>
            <a:off x="5370898" y="2094572"/>
            <a:ext cx="1896176" cy="792000"/>
          </a:xfrm>
        </p:spPr>
        <p:txBody>
          <a:bodyPr/>
          <a:lstStyle/>
          <a:p>
            <a:r>
              <a:rPr lang="en-IN" dirty="0"/>
              <a:t>Contact List </a:t>
            </a:r>
            <a:endParaRPr lang="en-PT" dirty="0"/>
          </a:p>
        </p:txBody>
      </p:sp>
      <p:sp>
        <p:nvSpPr>
          <p:cNvPr id="6" name="Text Placeholder 5">
            <a:extLst>
              <a:ext uri="{FF2B5EF4-FFF2-40B4-BE49-F238E27FC236}">
                <a16:creationId xmlns:a16="http://schemas.microsoft.com/office/drawing/2014/main" id="{8F2828E6-BE2E-3342-97AF-A29BB122A5E6}"/>
              </a:ext>
            </a:extLst>
          </p:cNvPr>
          <p:cNvSpPr>
            <a:spLocks noGrp="1"/>
          </p:cNvSpPr>
          <p:nvPr>
            <p:ph type="body" sz="quarter" idx="34"/>
          </p:nvPr>
        </p:nvSpPr>
        <p:spPr>
          <a:xfrm>
            <a:off x="7267074" y="2094572"/>
            <a:ext cx="4504622" cy="792000"/>
          </a:xfrm>
        </p:spPr>
        <p:txBody>
          <a:bodyPr/>
          <a:lstStyle/>
          <a:p>
            <a:r>
              <a:rPr lang="en-US" sz="1400" dirty="0">
                <a:solidFill>
                  <a:srgbClr val="3B3535"/>
                </a:solidFill>
                <a:latin typeface="Sora" pitchFamily="34" charset="0"/>
                <a:ea typeface="Sora" pitchFamily="34" charset="-122"/>
                <a:cs typeface="Sora" pitchFamily="34" charset="-120"/>
              </a:rPr>
              <a:t>     The main screen displays a list of all contacts</a:t>
            </a:r>
            <a:r>
              <a:rPr lang="en-US" sz="1400">
                <a:solidFill>
                  <a:srgbClr val="3B3535"/>
                </a:solidFill>
                <a:latin typeface="Sora" pitchFamily="34" charset="0"/>
                <a:ea typeface="Sora" pitchFamily="34" charset="-122"/>
                <a:cs typeface="Sora" pitchFamily="34" charset="-120"/>
              </a:rPr>
              <a:t>, allowing users </a:t>
            </a:r>
            <a:r>
              <a:rPr lang="en-US" sz="1400" dirty="0">
                <a:solidFill>
                  <a:srgbClr val="3B3535"/>
                </a:solidFill>
                <a:latin typeface="Sora" pitchFamily="34" charset="0"/>
                <a:ea typeface="Sora" pitchFamily="34" charset="-122"/>
                <a:cs typeface="Sora" pitchFamily="34" charset="-120"/>
              </a:rPr>
              <a:t>to quickly access and manage their contacts</a:t>
            </a:r>
            <a:endParaRPr lang="en-PT" sz="1400" dirty="0"/>
          </a:p>
        </p:txBody>
      </p:sp>
      <p:sp>
        <p:nvSpPr>
          <p:cNvPr id="7" name="Text Placeholder 6">
            <a:extLst>
              <a:ext uri="{FF2B5EF4-FFF2-40B4-BE49-F238E27FC236}">
                <a16:creationId xmlns:a16="http://schemas.microsoft.com/office/drawing/2014/main" id="{33CE66CD-39D4-BC44-8360-3C32B9CB6867}"/>
              </a:ext>
            </a:extLst>
          </p:cNvPr>
          <p:cNvSpPr>
            <a:spLocks noGrp="1"/>
          </p:cNvSpPr>
          <p:nvPr>
            <p:ph type="body" sz="quarter" idx="36"/>
          </p:nvPr>
        </p:nvSpPr>
        <p:spPr>
          <a:xfrm>
            <a:off x="5370899" y="3008976"/>
            <a:ext cx="1896176" cy="792000"/>
          </a:xfrm>
        </p:spPr>
        <p:txBody>
          <a:bodyPr/>
          <a:lstStyle/>
          <a:p>
            <a:r>
              <a:rPr lang="en-IN" dirty="0"/>
              <a:t>Contact Details</a:t>
            </a:r>
            <a:endParaRPr lang="en-PT" dirty="0"/>
          </a:p>
        </p:txBody>
      </p:sp>
      <p:sp>
        <p:nvSpPr>
          <p:cNvPr id="8" name="Text Placeholder 7">
            <a:extLst>
              <a:ext uri="{FF2B5EF4-FFF2-40B4-BE49-F238E27FC236}">
                <a16:creationId xmlns:a16="http://schemas.microsoft.com/office/drawing/2014/main" id="{41DC4644-D833-7F41-915A-94F0D75F1974}"/>
              </a:ext>
            </a:extLst>
          </p:cNvPr>
          <p:cNvSpPr>
            <a:spLocks noGrp="1"/>
          </p:cNvSpPr>
          <p:nvPr>
            <p:ph type="body" sz="quarter" idx="37"/>
          </p:nvPr>
        </p:nvSpPr>
        <p:spPr>
          <a:xfrm>
            <a:off x="7366000" y="3008976"/>
            <a:ext cx="4405696" cy="792000"/>
          </a:xfrm>
        </p:spPr>
        <p:txBody>
          <a:bodyPr/>
          <a:lstStyle/>
          <a:p>
            <a:endParaRPr lang="en-US" sz="1600" dirty="0">
              <a:solidFill>
                <a:srgbClr val="3B3535"/>
              </a:solidFill>
              <a:latin typeface="Sora" pitchFamily="34" charset="0"/>
              <a:ea typeface="Sora" pitchFamily="34" charset="-122"/>
              <a:cs typeface="Sora" pitchFamily="34" charset="-120"/>
            </a:endParaRPr>
          </a:p>
          <a:p>
            <a:r>
              <a:rPr lang="en-US" sz="1600" dirty="0">
                <a:solidFill>
                  <a:srgbClr val="3B3535"/>
                </a:solidFill>
                <a:latin typeface="Sora" pitchFamily="34" charset="0"/>
                <a:ea typeface="Sora" pitchFamily="34" charset="-122"/>
                <a:cs typeface="Sora" pitchFamily="34" charset="-120"/>
              </a:rPr>
              <a:t> </a:t>
            </a:r>
            <a:r>
              <a:rPr lang="en-US" sz="1400" dirty="0">
                <a:solidFill>
                  <a:srgbClr val="3B3535"/>
                </a:solidFill>
                <a:latin typeface="Sora" pitchFamily="34" charset="0"/>
                <a:ea typeface="Sora" pitchFamily="34" charset="-122"/>
                <a:cs typeface="Sora" pitchFamily="34" charset="-120"/>
              </a:rPr>
              <a:t>Users can tap on a contact to view their detailed  information, including their phone number, name, and other relevant data.</a:t>
            </a:r>
            <a:endParaRPr lang="en-US" sz="1400" dirty="0"/>
          </a:p>
          <a:p>
            <a:endParaRPr lang="en-US" sz="1200" dirty="0"/>
          </a:p>
        </p:txBody>
      </p:sp>
      <p:sp>
        <p:nvSpPr>
          <p:cNvPr id="9" name="Text Placeholder 8">
            <a:extLst>
              <a:ext uri="{FF2B5EF4-FFF2-40B4-BE49-F238E27FC236}">
                <a16:creationId xmlns:a16="http://schemas.microsoft.com/office/drawing/2014/main" id="{2FE939DA-F80C-5F40-A694-F7D9254574CA}"/>
              </a:ext>
            </a:extLst>
          </p:cNvPr>
          <p:cNvSpPr>
            <a:spLocks noGrp="1"/>
          </p:cNvSpPr>
          <p:nvPr>
            <p:ph type="body" sz="quarter" idx="39"/>
          </p:nvPr>
        </p:nvSpPr>
        <p:spPr>
          <a:xfrm>
            <a:off x="5370899" y="3923380"/>
            <a:ext cx="1896176" cy="792000"/>
          </a:xfrm>
        </p:spPr>
        <p:txBody>
          <a:bodyPr/>
          <a:lstStyle/>
          <a:p>
            <a:r>
              <a:rPr lang="en-IN" dirty="0"/>
              <a:t>Add Contact</a:t>
            </a:r>
            <a:endParaRPr lang="en-PT" dirty="0"/>
          </a:p>
        </p:txBody>
      </p:sp>
      <p:sp>
        <p:nvSpPr>
          <p:cNvPr id="10" name="Text Placeholder 9">
            <a:extLst>
              <a:ext uri="{FF2B5EF4-FFF2-40B4-BE49-F238E27FC236}">
                <a16:creationId xmlns:a16="http://schemas.microsoft.com/office/drawing/2014/main" id="{17B01313-5075-8A43-A3E1-DC93990D101D}"/>
              </a:ext>
            </a:extLst>
          </p:cNvPr>
          <p:cNvSpPr>
            <a:spLocks noGrp="1"/>
          </p:cNvSpPr>
          <p:nvPr>
            <p:ph type="body" sz="quarter" idx="40"/>
          </p:nvPr>
        </p:nvSpPr>
        <p:spPr>
          <a:xfrm>
            <a:off x="7267074" y="3923380"/>
            <a:ext cx="4504622" cy="792000"/>
          </a:xfrm>
        </p:spPr>
        <p:txBody>
          <a:bodyPr/>
          <a:lstStyle/>
          <a:p>
            <a:r>
              <a:rPr lang="en-US" sz="1400" dirty="0">
                <a:solidFill>
                  <a:srgbClr val="3B3535"/>
                </a:solidFill>
                <a:latin typeface="Sora" pitchFamily="34" charset="0"/>
                <a:ea typeface="Sora" pitchFamily="34" charset="-122"/>
                <a:cs typeface="Sora" pitchFamily="34" charset="-120"/>
              </a:rPr>
              <a:t>    				</a:t>
            </a:r>
          </a:p>
          <a:p>
            <a:r>
              <a:rPr lang="en-US" sz="1400" dirty="0">
                <a:solidFill>
                  <a:srgbClr val="3B3535"/>
                </a:solidFill>
                <a:latin typeface="Sora" pitchFamily="34" charset="0"/>
                <a:ea typeface="Sora" pitchFamily="34" charset="-122"/>
                <a:cs typeface="Sora" pitchFamily="34" charset="-120"/>
              </a:rPr>
              <a:t>        A dedicated screen allows users to easily add new contacts to their list.</a:t>
            </a:r>
            <a:endParaRPr lang="en-US" sz="1400" dirty="0"/>
          </a:p>
          <a:p>
            <a:endParaRPr lang="en-PT" sz="1400" dirty="0"/>
          </a:p>
        </p:txBody>
      </p:sp>
      <p:sp>
        <p:nvSpPr>
          <p:cNvPr id="11" name="Text Placeholder 10">
            <a:extLst>
              <a:ext uri="{FF2B5EF4-FFF2-40B4-BE49-F238E27FC236}">
                <a16:creationId xmlns:a16="http://schemas.microsoft.com/office/drawing/2014/main" id="{A457EC0D-A825-6A4A-A0A8-B25F31C2A072}"/>
              </a:ext>
            </a:extLst>
          </p:cNvPr>
          <p:cNvSpPr>
            <a:spLocks noGrp="1"/>
          </p:cNvSpPr>
          <p:nvPr>
            <p:ph type="body" sz="quarter" idx="42"/>
          </p:nvPr>
        </p:nvSpPr>
        <p:spPr>
          <a:xfrm>
            <a:off x="5370899" y="4837784"/>
            <a:ext cx="1896176" cy="792000"/>
          </a:xfrm>
        </p:spPr>
        <p:txBody>
          <a:bodyPr/>
          <a:lstStyle/>
          <a:p>
            <a:r>
              <a:rPr lang="en-IN" dirty="0"/>
              <a:t>Search Functionality</a:t>
            </a:r>
            <a:endParaRPr lang="en-PT" dirty="0"/>
          </a:p>
        </p:txBody>
      </p:sp>
      <p:sp>
        <p:nvSpPr>
          <p:cNvPr id="12" name="Text Placeholder 11">
            <a:extLst>
              <a:ext uri="{FF2B5EF4-FFF2-40B4-BE49-F238E27FC236}">
                <a16:creationId xmlns:a16="http://schemas.microsoft.com/office/drawing/2014/main" id="{32912AA5-2429-274F-93DA-37E1F1448E1F}"/>
              </a:ext>
            </a:extLst>
          </p:cNvPr>
          <p:cNvSpPr>
            <a:spLocks noGrp="1"/>
          </p:cNvSpPr>
          <p:nvPr>
            <p:ph type="body" sz="quarter" idx="43"/>
          </p:nvPr>
        </p:nvSpPr>
        <p:spPr>
          <a:xfrm>
            <a:off x="7267076" y="4837784"/>
            <a:ext cx="4504620" cy="792000"/>
          </a:xfrm>
        </p:spPr>
        <p:txBody>
          <a:bodyPr/>
          <a:lstStyle/>
          <a:p>
            <a:pPr marL="0" indent="0">
              <a:lnSpc>
                <a:spcPts val="2196"/>
              </a:lnSpc>
              <a:buNone/>
            </a:pPr>
            <a:r>
              <a:rPr lang="en-US" sz="1400" dirty="0">
                <a:solidFill>
                  <a:srgbClr val="3B3535"/>
                </a:solidFill>
                <a:latin typeface="Sora" pitchFamily="34" charset="0"/>
                <a:ea typeface="Sora" pitchFamily="34" charset="-122"/>
                <a:cs typeface="Sora" pitchFamily="34" charset="-120"/>
              </a:rPr>
              <a:t>        Users can quickly find a specific contact by searching their name.</a:t>
            </a:r>
            <a:endParaRPr lang="en-US" sz="1400" dirty="0"/>
          </a:p>
        </p:txBody>
      </p:sp>
      <p:sp>
        <p:nvSpPr>
          <p:cNvPr id="13" name="Title 12">
            <a:extLst>
              <a:ext uri="{FF2B5EF4-FFF2-40B4-BE49-F238E27FC236}">
                <a16:creationId xmlns:a16="http://schemas.microsoft.com/office/drawing/2014/main" id="{0BAAFB8D-68C5-424A-8041-F0E801E03658}"/>
              </a:ext>
            </a:extLst>
          </p:cNvPr>
          <p:cNvSpPr>
            <a:spLocks noGrp="1"/>
          </p:cNvSpPr>
          <p:nvPr>
            <p:ph type="title"/>
          </p:nvPr>
        </p:nvSpPr>
        <p:spPr>
          <a:xfrm>
            <a:off x="5559880" y="708404"/>
            <a:ext cx="5173980" cy="488201"/>
          </a:xfrm>
        </p:spPr>
        <p:txBody>
          <a:bodyPr/>
          <a:lstStyle/>
          <a:p>
            <a:r>
              <a:rPr lang="en-US" sz="2400" b="1" dirty="0">
                <a:solidFill>
                  <a:srgbClr val="1F1E1E"/>
                </a:solidFill>
                <a:latin typeface="Alexandria" pitchFamily="34" charset="0"/>
                <a:ea typeface="Alexandria" pitchFamily="34" charset="-122"/>
                <a:cs typeface="Alexandria" pitchFamily="34" charset="-120"/>
              </a:rPr>
              <a:t>User Interface Design and Navigation</a:t>
            </a:r>
            <a:endParaRPr lang="en-PT" dirty="0"/>
          </a:p>
        </p:txBody>
      </p:sp>
      <p:sp>
        <p:nvSpPr>
          <p:cNvPr id="15" name="Text Placeholder 14">
            <a:extLst>
              <a:ext uri="{FF2B5EF4-FFF2-40B4-BE49-F238E27FC236}">
                <a16:creationId xmlns:a16="http://schemas.microsoft.com/office/drawing/2014/main" id="{5802C94C-C621-EC41-AB3B-ECF433C6611B}"/>
              </a:ext>
            </a:extLst>
          </p:cNvPr>
          <p:cNvSpPr>
            <a:spLocks noGrp="1"/>
          </p:cNvSpPr>
          <p:nvPr>
            <p:ph type="body" sz="quarter" idx="35"/>
          </p:nvPr>
        </p:nvSpPr>
        <p:spPr>
          <a:xfrm>
            <a:off x="6943074" y="2180221"/>
            <a:ext cx="648000" cy="643225"/>
          </a:xfrm>
        </p:spPr>
        <p:txBody>
          <a:bodyPr/>
          <a:lstStyle/>
          <a:p>
            <a:endParaRPr lang="en-PT" dirty="0"/>
          </a:p>
        </p:txBody>
      </p:sp>
      <p:sp>
        <p:nvSpPr>
          <p:cNvPr id="16" name="Text Placeholder 15">
            <a:extLst>
              <a:ext uri="{FF2B5EF4-FFF2-40B4-BE49-F238E27FC236}">
                <a16:creationId xmlns:a16="http://schemas.microsoft.com/office/drawing/2014/main" id="{0038C88B-4F92-AF45-8C5F-6927D2FD280A}"/>
              </a:ext>
            </a:extLst>
          </p:cNvPr>
          <p:cNvSpPr>
            <a:spLocks noGrp="1"/>
          </p:cNvSpPr>
          <p:nvPr>
            <p:ph type="body" sz="quarter" idx="44"/>
          </p:nvPr>
        </p:nvSpPr>
        <p:spPr>
          <a:xfrm>
            <a:off x="6943073" y="3101465"/>
            <a:ext cx="648000" cy="643225"/>
          </a:xfrm>
        </p:spPr>
        <p:txBody>
          <a:bodyPr/>
          <a:lstStyle/>
          <a:p>
            <a:endParaRPr lang="en-PT" dirty="0"/>
          </a:p>
        </p:txBody>
      </p:sp>
      <p:sp>
        <p:nvSpPr>
          <p:cNvPr id="17" name="Text Placeholder 16">
            <a:extLst>
              <a:ext uri="{FF2B5EF4-FFF2-40B4-BE49-F238E27FC236}">
                <a16:creationId xmlns:a16="http://schemas.microsoft.com/office/drawing/2014/main" id="{08D2A144-BBA4-7442-B404-D4DDAC92474B}"/>
              </a:ext>
            </a:extLst>
          </p:cNvPr>
          <p:cNvSpPr>
            <a:spLocks noGrp="1"/>
          </p:cNvSpPr>
          <p:nvPr>
            <p:ph type="body" sz="quarter" idx="45"/>
          </p:nvPr>
        </p:nvSpPr>
        <p:spPr>
          <a:xfrm>
            <a:off x="6968111" y="3997767"/>
            <a:ext cx="648000" cy="643225"/>
          </a:xfrm>
        </p:spPr>
        <p:txBody>
          <a:bodyPr/>
          <a:lstStyle/>
          <a:p>
            <a:endParaRPr lang="en-PT" dirty="0"/>
          </a:p>
        </p:txBody>
      </p:sp>
      <p:sp>
        <p:nvSpPr>
          <p:cNvPr id="18" name="Text Placeholder 17">
            <a:extLst>
              <a:ext uri="{FF2B5EF4-FFF2-40B4-BE49-F238E27FC236}">
                <a16:creationId xmlns:a16="http://schemas.microsoft.com/office/drawing/2014/main" id="{800F7818-4FE3-0F4E-996D-A877CD679A2D}"/>
              </a:ext>
            </a:extLst>
          </p:cNvPr>
          <p:cNvSpPr>
            <a:spLocks noGrp="1"/>
          </p:cNvSpPr>
          <p:nvPr>
            <p:ph type="body" sz="quarter" idx="46"/>
          </p:nvPr>
        </p:nvSpPr>
        <p:spPr>
          <a:xfrm>
            <a:off x="6968111" y="4887656"/>
            <a:ext cx="648000" cy="643225"/>
          </a:xfrm>
        </p:spPr>
        <p:txBody>
          <a:bodyPr/>
          <a:lstStyle/>
          <a:p>
            <a:endParaRPr lang="en-PT" dirty="0"/>
          </a:p>
        </p:txBody>
      </p:sp>
      <p:pic>
        <p:nvPicPr>
          <p:cNvPr id="22" name="Picture 21" descr="A screenshot of a phone&#10;&#10;Description automatically generated">
            <a:extLst>
              <a:ext uri="{FF2B5EF4-FFF2-40B4-BE49-F238E27FC236}">
                <a16:creationId xmlns:a16="http://schemas.microsoft.com/office/drawing/2014/main" id="{8EB313BC-4EC5-9AE8-658D-101D66BBF532}"/>
              </a:ext>
            </a:extLst>
          </p:cNvPr>
          <p:cNvPicPr>
            <a:picLocks noChangeAspect="1"/>
          </p:cNvPicPr>
          <p:nvPr/>
        </p:nvPicPr>
        <p:blipFill>
          <a:blip r:embed="rId2"/>
          <a:stretch>
            <a:fillRect/>
          </a:stretch>
        </p:blipFill>
        <p:spPr>
          <a:xfrm>
            <a:off x="1081165" y="642364"/>
            <a:ext cx="3503645" cy="59151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770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B2FDE9-5266-D744-BEA8-442DA34992FA}"/>
              </a:ext>
            </a:extLst>
          </p:cNvPr>
          <p:cNvSpPr>
            <a:spLocks noGrp="1"/>
          </p:cNvSpPr>
          <p:nvPr>
            <p:ph type="body" sz="quarter" idx="12"/>
          </p:nvPr>
        </p:nvSpPr>
        <p:spPr>
          <a:xfrm>
            <a:off x="1079998" y="2245523"/>
            <a:ext cx="4726800" cy="985774"/>
          </a:xfrm>
        </p:spPr>
        <p:txBody>
          <a:bodyPr/>
          <a:lstStyle/>
          <a:p>
            <a:r>
              <a:rPr lang="en-US" sz="1800" dirty="0">
                <a:solidFill>
                  <a:srgbClr val="3B3535"/>
                </a:solidFill>
                <a:latin typeface="Sora" pitchFamily="34" charset="0"/>
                <a:ea typeface="Sora" pitchFamily="34" charset="-122"/>
                <a:cs typeface="Sora" pitchFamily="34" charset="-120"/>
              </a:rPr>
              <a:t>This involves adding new contacts to the database with their relevant information.</a:t>
            </a:r>
            <a:endParaRPr lang="en-US" sz="1800" dirty="0"/>
          </a:p>
          <a:p>
            <a:endParaRPr lang="en-IN" dirty="0"/>
          </a:p>
        </p:txBody>
      </p:sp>
      <p:sp>
        <p:nvSpPr>
          <p:cNvPr id="3" name="Text Placeholder 2">
            <a:extLst>
              <a:ext uri="{FF2B5EF4-FFF2-40B4-BE49-F238E27FC236}">
                <a16:creationId xmlns:a16="http://schemas.microsoft.com/office/drawing/2014/main" id="{32156219-78B6-0641-9DC3-2E4F1B603E85}"/>
              </a:ext>
            </a:extLst>
          </p:cNvPr>
          <p:cNvSpPr>
            <a:spLocks noGrp="1"/>
          </p:cNvSpPr>
          <p:nvPr>
            <p:ph type="body" sz="quarter" idx="13"/>
          </p:nvPr>
        </p:nvSpPr>
        <p:spPr>
          <a:xfrm>
            <a:off x="1080000" y="1726544"/>
            <a:ext cx="4726800" cy="365091"/>
          </a:xfrm>
        </p:spPr>
        <p:txBody>
          <a:bodyPr/>
          <a:lstStyle/>
          <a:p>
            <a:r>
              <a:rPr lang="en-IN" sz="1600" dirty="0"/>
              <a:t>Create</a:t>
            </a:r>
          </a:p>
        </p:txBody>
      </p:sp>
      <p:sp>
        <p:nvSpPr>
          <p:cNvPr id="4" name="Text Placeholder 3">
            <a:extLst>
              <a:ext uri="{FF2B5EF4-FFF2-40B4-BE49-F238E27FC236}">
                <a16:creationId xmlns:a16="http://schemas.microsoft.com/office/drawing/2014/main" id="{637A9A9E-C5AC-1847-978E-AE720977E700}"/>
              </a:ext>
            </a:extLst>
          </p:cNvPr>
          <p:cNvSpPr>
            <a:spLocks noGrp="1"/>
          </p:cNvSpPr>
          <p:nvPr>
            <p:ph type="body" sz="quarter" idx="30"/>
          </p:nvPr>
        </p:nvSpPr>
        <p:spPr>
          <a:xfrm>
            <a:off x="1079996" y="4132586"/>
            <a:ext cx="4726800" cy="611312"/>
          </a:xfrm>
        </p:spPr>
        <p:txBody>
          <a:bodyPr/>
          <a:lstStyle/>
          <a:p>
            <a:r>
              <a:rPr lang="en-US" sz="1600" dirty="0">
                <a:solidFill>
                  <a:srgbClr val="3B3535"/>
                </a:solidFill>
                <a:latin typeface="Sora" pitchFamily="34" charset="0"/>
                <a:ea typeface="Sora" pitchFamily="34" charset="-122"/>
                <a:cs typeface="Sora" pitchFamily="34" charset="-120"/>
              </a:rPr>
              <a:t>Users can modify existing contact information, such as name, phone numbers or profile picture.</a:t>
            </a:r>
            <a:endParaRPr lang="en-PT" dirty="0"/>
          </a:p>
        </p:txBody>
      </p:sp>
      <p:sp>
        <p:nvSpPr>
          <p:cNvPr id="5" name="Text Placeholder 4">
            <a:extLst>
              <a:ext uri="{FF2B5EF4-FFF2-40B4-BE49-F238E27FC236}">
                <a16:creationId xmlns:a16="http://schemas.microsoft.com/office/drawing/2014/main" id="{0F4DA93E-6BFE-604D-9408-CEC7CD5F2104}"/>
              </a:ext>
            </a:extLst>
          </p:cNvPr>
          <p:cNvSpPr>
            <a:spLocks noGrp="1"/>
          </p:cNvSpPr>
          <p:nvPr>
            <p:ph type="body" sz="quarter" idx="31"/>
          </p:nvPr>
        </p:nvSpPr>
        <p:spPr>
          <a:xfrm>
            <a:off x="1079998" y="3613607"/>
            <a:ext cx="4726800" cy="365091"/>
          </a:xfrm>
        </p:spPr>
        <p:txBody>
          <a:bodyPr/>
          <a:lstStyle/>
          <a:p>
            <a:r>
              <a:rPr lang="en-IN" sz="1600" dirty="0"/>
              <a:t>Update</a:t>
            </a:r>
            <a:endParaRPr lang="en-PT" sz="1600" dirty="0"/>
          </a:p>
        </p:txBody>
      </p:sp>
      <p:sp>
        <p:nvSpPr>
          <p:cNvPr id="6" name="Text Placeholder 5">
            <a:extLst>
              <a:ext uri="{FF2B5EF4-FFF2-40B4-BE49-F238E27FC236}">
                <a16:creationId xmlns:a16="http://schemas.microsoft.com/office/drawing/2014/main" id="{BC91E342-CA84-CA4B-B803-9FE4F30BA2A4}"/>
              </a:ext>
            </a:extLst>
          </p:cNvPr>
          <p:cNvSpPr>
            <a:spLocks noGrp="1"/>
          </p:cNvSpPr>
          <p:nvPr>
            <p:ph type="body" sz="quarter" idx="32"/>
          </p:nvPr>
        </p:nvSpPr>
        <p:spPr>
          <a:xfrm>
            <a:off x="6382796" y="2245523"/>
            <a:ext cx="4726800" cy="924218"/>
          </a:xfrm>
        </p:spPr>
        <p:txBody>
          <a:bodyPr/>
          <a:lstStyle/>
          <a:p>
            <a:r>
              <a:rPr lang="en-US" sz="1600" dirty="0">
                <a:solidFill>
                  <a:srgbClr val="3B3535"/>
                </a:solidFill>
                <a:latin typeface="Sora" pitchFamily="34" charset="0"/>
                <a:ea typeface="Sora" pitchFamily="34" charset="-122"/>
                <a:cs typeface="Sora" pitchFamily="34" charset="-120"/>
              </a:rPr>
              <a:t>This allows users to view existing contacts and their details from the database.</a:t>
            </a:r>
            <a:endParaRPr lang="en-US" sz="2000" dirty="0"/>
          </a:p>
          <a:p>
            <a:endParaRPr lang="en-PT" dirty="0"/>
          </a:p>
        </p:txBody>
      </p:sp>
      <p:sp>
        <p:nvSpPr>
          <p:cNvPr id="7" name="Text Placeholder 6">
            <a:extLst>
              <a:ext uri="{FF2B5EF4-FFF2-40B4-BE49-F238E27FC236}">
                <a16:creationId xmlns:a16="http://schemas.microsoft.com/office/drawing/2014/main" id="{8191214E-00D9-0247-A208-4D4F6089903A}"/>
              </a:ext>
            </a:extLst>
          </p:cNvPr>
          <p:cNvSpPr>
            <a:spLocks noGrp="1"/>
          </p:cNvSpPr>
          <p:nvPr>
            <p:ph type="body" sz="quarter" idx="33"/>
          </p:nvPr>
        </p:nvSpPr>
        <p:spPr>
          <a:xfrm>
            <a:off x="6382798" y="1726544"/>
            <a:ext cx="4726800" cy="365091"/>
          </a:xfrm>
        </p:spPr>
        <p:txBody>
          <a:bodyPr/>
          <a:lstStyle/>
          <a:p>
            <a:r>
              <a:rPr lang="en-IN" sz="1600" dirty="0"/>
              <a:t>Read</a:t>
            </a:r>
          </a:p>
        </p:txBody>
      </p:sp>
      <p:sp>
        <p:nvSpPr>
          <p:cNvPr id="8" name="Text Placeholder 7">
            <a:extLst>
              <a:ext uri="{FF2B5EF4-FFF2-40B4-BE49-F238E27FC236}">
                <a16:creationId xmlns:a16="http://schemas.microsoft.com/office/drawing/2014/main" id="{A8A6FD46-DF27-0641-A063-B0FA80F8B3BA}"/>
              </a:ext>
            </a:extLst>
          </p:cNvPr>
          <p:cNvSpPr>
            <a:spLocks noGrp="1"/>
          </p:cNvSpPr>
          <p:nvPr>
            <p:ph type="body" sz="quarter" idx="34"/>
          </p:nvPr>
        </p:nvSpPr>
        <p:spPr>
          <a:xfrm>
            <a:off x="6382794" y="4132586"/>
            <a:ext cx="4726800" cy="924218"/>
          </a:xfrm>
        </p:spPr>
        <p:txBody>
          <a:bodyPr/>
          <a:lstStyle/>
          <a:p>
            <a:r>
              <a:rPr lang="en-US" sz="1600" dirty="0">
                <a:solidFill>
                  <a:srgbClr val="3B3535"/>
                </a:solidFill>
                <a:latin typeface="Sora" pitchFamily="34" charset="0"/>
                <a:ea typeface="Sora" pitchFamily="34" charset="-122"/>
                <a:cs typeface="Sora" pitchFamily="34" charset="-120"/>
              </a:rPr>
              <a:t>Users can remove contacts from the database permanently.</a:t>
            </a:r>
            <a:endParaRPr lang="en-US" sz="1600" dirty="0"/>
          </a:p>
          <a:p>
            <a:endParaRPr lang="en-PT" dirty="0"/>
          </a:p>
        </p:txBody>
      </p:sp>
      <p:sp>
        <p:nvSpPr>
          <p:cNvPr id="9" name="Text Placeholder 8">
            <a:extLst>
              <a:ext uri="{FF2B5EF4-FFF2-40B4-BE49-F238E27FC236}">
                <a16:creationId xmlns:a16="http://schemas.microsoft.com/office/drawing/2014/main" id="{A366CC69-778A-9842-9686-7B6B7D85D1E2}"/>
              </a:ext>
            </a:extLst>
          </p:cNvPr>
          <p:cNvSpPr>
            <a:spLocks noGrp="1"/>
          </p:cNvSpPr>
          <p:nvPr>
            <p:ph type="body" sz="quarter" idx="35"/>
          </p:nvPr>
        </p:nvSpPr>
        <p:spPr>
          <a:xfrm>
            <a:off x="6382796" y="3613607"/>
            <a:ext cx="4726800" cy="365091"/>
          </a:xfrm>
        </p:spPr>
        <p:txBody>
          <a:bodyPr/>
          <a:lstStyle/>
          <a:p>
            <a:r>
              <a:rPr lang="en-IN" sz="1600" dirty="0"/>
              <a:t>Delete</a:t>
            </a:r>
            <a:endParaRPr lang="en-PT" sz="1600" dirty="0"/>
          </a:p>
        </p:txBody>
      </p:sp>
      <p:sp>
        <p:nvSpPr>
          <p:cNvPr id="11" name="Title 10">
            <a:extLst>
              <a:ext uri="{FF2B5EF4-FFF2-40B4-BE49-F238E27FC236}">
                <a16:creationId xmlns:a16="http://schemas.microsoft.com/office/drawing/2014/main" id="{CA2890D7-8816-0D42-B9F7-6A0CBB3B8169}"/>
              </a:ext>
            </a:extLst>
          </p:cNvPr>
          <p:cNvSpPr>
            <a:spLocks noGrp="1"/>
          </p:cNvSpPr>
          <p:nvPr>
            <p:ph type="title"/>
          </p:nvPr>
        </p:nvSpPr>
        <p:spPr>
          <a:xfrm>
            <a:off x="1079996" y="647078"/>
            <a:ext cx="7200000" cy="857533"/>
          </a:xfrm>
        </p:spPr>
        <p:txBody>
          <a:bodyPr/>
          <a:lstStyle/>
          <a:p>
            <a:r>
              <a:rPr lang="en-US" sz="2400" b="1" dirty="0">
                <a:solidFill>
                  <a:srgbClr val="1F1E1E"/>
                </a:solidFill>
                <a:latin typeface="Alexandria" pitchFamily="34" charset="0"/>
                <a:ea typeface="Alexandria" pitchFamily="34" charset="-122"/>
                <a:cs typeface="Alexandria" pitchFamily="34" charset="-120"/>
              </a:rPr>
              <a:t>Implementing CRUD Operations</a:t>
            </a:r>
            <a:br>
              <a:rPr lang="en-US" sz="2400" dirty="0"/>
            </a:br>
            <a:endParaRPr lang="en-PT" dirty="0"/>
          </a:p>
        </p:txBody>
      </p:sp>
    </p:spTree>
    <p:extLst>
      <p:ext uri="{BB962C8B-B14F-4D97-AF65-F5344CB8AC3E}">
        <p14:creationId xmlns:p14="http://schemas.microsoft.com/office/powerpoint/2010/main" val="1431824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CAC528A-B49A-0D4A-8D20-58E4E7E28C05}"/>
              </a:ext>
            </a:extLst>
          </p:cNvPr>
          <p:cNvSpPr>
            <a:spLocks noGrp="1"/>
          </p:cNvSpPr>
          <p:nvPr>
            <p:ph type="body" sz="quarter" idx="34"/>
          </p:nvPr>
        </p:nvSpPr>
        <p:spPr>
          <a:xfrm>
            <a:off x="3227184" y="1681804"/>
            <a:ext cx="2570400" cy="785666"/>
          </a:xfrm>
        </p:spPr>
        <p:txBody>
          <a:bodyPr/>
          <a:lstStyle/>
          <a:p>
            <a:r>
              <a:rPr lang="en-US" sz="1400" dirty="0"/>
              <a:t>Utilize react-native-image-picker for Image Upload</a:t>
            </a:r>
            <a:endParaRPr lang="en-PT" sz="1400" dirty="0"/>
          </a:p>
        </p:txBody>
      </p:sp>
      <p:sp>
        <p:nvSpPr>
          <p:cNvPr id="21" name="Text Placeholder 20">
            <a:extLst>
              <a:ext uri="{FF2B5EF4-FFF2-40B4-BE49-F238E27FC236}">
                <a16:creationId xmlns:a16="http://schemas.microsoft.com/office/drawing/2014/main" id="{994ED747-3C5D-1E43-A386-9E4E55050BB4}"/>
              </a:ext>
            </a:extLst>
          </p:cNvPr>
          <p:cNvSpPr>
            <a:spLocks noGrp="1"/>
          </p:cNvSpPr>
          <p:nvPr>
            <p:ph type="body" sz="quarter" idx="35"/>
          </p:nvPr>
        </p:nvSpPr>
        <p:spPr>
          <a:xfrm>
            <a:off x="3216449" y="2535090"/>
            <a:ext cx="2570400" cy="1202122"/>
          </a:xfrm>
        </p:spPr>
        <p:txBody>
          <a:bodyPr/>
          <a:lstStyle/>
          <a:p>
            <a:pPr marL="0" indent="0">
              <a:buNone/>
            </a:pPr>
            <a:r>
              <a:rPr lang="en-US" dirty="0"/>
              <a:t>Facilitate users to upload profile pictures seamlessly using a popular image picker library.</a:t>
            </a:r>
            <a:endParaRPr lang="en-PT" dirty="0"/>
          </a:p>
        </p:txBody>
      </p:sp>
      <p:sp>
        <p:nvSpPr>
          <p:cNvPr id="13" name="Title 12">
            <a:extLst>
              <a:ext uri="{FF2B5EF4-FFF2-40B4-BE49-F238E27FC236}">
                <a16:creationId xmlns:a16="http://schemas.microsoft.com/office/drawing/2014/main" id="{AC3AB5E6-6C40-894F-9C12-9540114C3107}"/>
              </a:ext>
            </a:extLst>
          </p:cNvPr>
          <p:cNvSpPr>
            <a:spLocks noGrp="1"/>
          </p:cNvSpPr>
          <p:nvPr>
            <p:ph type="title"/>
          </p:nvPr>
        </p:nvSpPr>
        <p:spPr/>
        <p:txBody>
          <a:bodyPr/>
          <a:lstStyle/>
          <a:p>
            <a:r>
              <a:rPr lang="en-US" dirty="0"/>
              <a:t>Add Contact Page</a:t>
            </a:r>
            <a:endParaRPr lang="en-PT" dirty="0"/>
          </a:p>
        </p:txBody>
      </p:sp>
      <p:sp>
        <p:nvSpPr>
          <p:cNvPr id="16" name="Text Placeholder 15">
            <a:extLst>
              <a:ext uri="{FF2B5EF4-FFF2-40B4-BE49-F238E27FC236}">
                <a16:creationId xmlns:a16="http://schemas.microsoft.com/office/drawing/2014/main" id="{1D2B0375-22CF-6941-9409-6977302871E6}"/>
              </a:ext>
            </a:extLst>
          </p:cNvPr>
          <p:cNvSpPr>
            <a:spLocks noGrp="1"/>
          </p:cNvSpPr>
          <p:nvPr>
            <p:ph type="body" sz="quarter" idx="29"/>
          </p:nvPr>
        </p:nvSpPr>
        <p:spPr>
          <a:xfrm>
            <a:off x="626398" y="1009080"/>
            <a:ext cx="7200000" cy="365091"/>
          </a:xfrm>
        </p:spPr>
        <p:txBody>
          <a:bodyPr/>
          <a:lstStyle/>
          <a:p>
            <a:r>
              <a:rPr lang="en-US" dirty="0"/>
              <a:t>Enhancing user interaction with React-Native Features</a:t>
            </a:r>
            <a:endParaRPr lang="en-PT" dirty="0"/>
          </a:p>
        </p:txBody>
      </p:sp>
      <p:pic>
        <p:nvPicPr>
          <p:cNvPr id="41" name="Picture 40">
            <a:extLst>
              <a:ext uri="{FF2B5EF4-FFF2-40B4-BE49-F238E27FC236}">
                <a16:creationId xmlns:a16="http://schemas.microsoft.com/office/drawing/2014/main" id="{3AB0B764-60D0-BEE3-D96A-A254E0B80312}"/>
              </a:ext>
            </a:extLst>
          </p:cNvPr>
          <p:cNvPicPr>
            <a:picLocks noChangeAspect="1"/>
          </p:cNvPicPr>
          <p:nvPr/>
        </p:nvPicPr>
        <p:blipFill>
          <a:blip r:embed="rId2"/>
          <a:stretch>
            <a:fillRect/>
          </a:stretch>
        </p:blipFill>
        <p:spPr>
          <a:xfrm>
            <a:off x="499714" y="2567703"/>
            <a:ext cx="2572735" cy="36579"/>
          </a:xfrm>
          <a:prstGeom prst="rect">
            <a:avLst/>
          </a:prstGeom>
        </p:spPr>
      </p:pic>
      <p:sp>
        <p:nvSpPr>
          <p:cNvPr id="9" name="Text Placeholder 8">
            <a:extLst>
              <a:ext uri="{FF2B5EF4-FFF2-40B4-BE49-F238E27FC236}">
                <a16:creationId xmlns:a16="http://schemas.microsoft.com/office/drawing/2014/main" id="{5D92FE5A-8407-DF52-2A2E-41F6D0B88130}"/>
              </a:ext>
            </a:extLst>
          </p:cNvPr>
          <p:cNvSpPr>
            <a:spLocks noGrp="1"/>
          </p:cNvSpPr>
          <p:nvPr>
            <p:ph type="body" sz="quarter" idx="13"/>
          </p:nvPr>
        </p:nvSpPr>
        <p:spPr>
          <a:xfrm>
            <a:off x="499714" y="1681804"/>
            <a:ext cx="2570400" cy="785665"/>
          </a:xfrm>
        </p:spPr>
        <p:txBody>
          <a:bodyPr/>
          <a:lstStyle/>
          <a:p>
            <a:r>
              <a:rPr lang="en-US" sz="1400" dirty="0"/>
              <a:t>Capture Information</a:t>
            </a:r>
            <a:endParaRPr lang="en-IN" sz="1400" dirty="0"/>
          </a:p>
        </p:txBody>
      </p:sp>
      <p:sp>
        <p:nvSpPr>
          <p:cNvPr id="11" name="Text Placeholder 10">
            <a:extLst>
              <a:ext uri="{FF2B5EF4-FFF2-40B4-BE49-F238E27FC236}">
                <a16:creationId xmlns:a16="http://schemas.microsoft.com/office/drawing/2014/main" id="{995BE93C-1ADD-70CF-DBA2-5B81B81F0B19}"/>
              </a:ext>
            </a:extLst>
          </p:cNvPr>
          <p:cNvSpPr>
            <a:spLocks noGrp="1"/>
          </p:cNvSpPr>
          <p:nvPr>
            <p:ph type="body" sz="quarter" idx="33"/>
          </p:nvPr>
        </p:nvSpPr>
        <p:spPr>
          <a:xfrm>
            <a:off x="492467" y="2597218"/>
            <a:ext cx="2570400" cy="1172794"/>
          </a:xfrm>
        </p:spPr>
        <p:txBody>
          <a:bodyPr/>
          <a:lstStyle/>
          <a:p>
            <a:r>
              <a:rPr lang="en-US" dirty="0"/>
              <a:t>Collect essential contact details to create a comprehensive user profile.</a:t>
            </a:r>
            <a:endParaRPr lang="en-IN" dirty="0"/>
          </a:p>
        </p:txBody>
      </p:sp>
      <p:pic>
        <p:nvPicPr>
          <p:cNvPr id="42" name="Picture 41">
            <a:extLst>
              <a:ext uri="{FF2B5EF4-FFF2-40B4-BE49-F238E27FC236}">
                <a16:creationId xmlns:a16="http://schemas.microsoft.com/office/drawing/2014/main" id="{0DA5BA72-929B-99F3-DBFE-B2FE253147BA}"/>
              </a:ext>
            </a:extLst>
          </p:cNvPr>
          <p:cNvPicPr>
            <a:picLocks noChangeAspect="1"/>
          </p:cNvPicPr>
          <p:nvPr/>
        </p:nvPicPr>
        <p:blipFill>
          <a:blip r:embed="rId3"/>
          <a:stretch>
            <a:fillRect/>
          </a:stretch>
        </p:blipFill>
        <p:spPr>
          <a:xfrm>
            <a:off x="3216449" y="2535090"/>
            <a:ext cx="2572735" cy="36579"/>
          </a:xfrm>
          <a:prstGeom prst="rect">
            <a:avLst/>
          </a:prstGeom>
        </p:spPr>
      </p:pic>
      <p:pic>
        <p:nvPicPr>
          <p:cNvPr id="46" name="Picture 45">
            <a:extLst>
              <a:ext uri="{FF2B5EF4-FFF2-40B4-BE49-F238E27FC236}">
                <a16:creationId xmlns:a16="http://schemas.microsoft.com/office/drawing/2014/main" id="{3ED8ECD1-0A13-3FB5-260D-62AA21C42AFF}"/>
              </a:ext>
            </a:extLst>
          </p:cNvPr>
          <p:cNvPicPr>
            <a:picLocks noChangeAspect="1"/>
          </p:cNvPicPr>
          <p:nvPr/>
        </p:nvPicPr>
        <p:blipFill>
          <a:blip r:embed="rId4"/>
          <a:stretch>
            <a:fillRect/>
          </a:stretch>
        </p:blipFill>
        <p:spPr>
          <a:xfrm>
            <a:off x="9020990" y="969325"/>
            <a:ext cx="3036986" cy="5415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7" name="Text Placeholder 21">
            <a:extLst>
              <a:ext uri="{FF2B5EF4-FFF2-40B4-BE49-F238E27FC236}">
                <a16:creationId xmlns:a16="http://schemas.microsoft.com/office/drawing/2014/main" id="{A605F253-21BC-01D4-960B-78D82F81226A}"/>
              </a:ext>
            </a:extLst>
          </p:cNvPr>
          <p:cNvSpPr txBox="1">
            <a:spLocks/>
          </p:cNvSpPr>
          <p:nvPr/>
        </p:nvSpPr>
        <p:spPr>
          <a:xfrm>
            <a:off x="499714" y="3951128"/>
            <a:ext cx="2572735" cy="758051"/>
          </a:xfrm>
          <a:prstGeom prst="rect">
            <a:avLst/>
          </a:prstGeom>
          <a:solidFill>
            <a:srgbClr val="EFF1F4"/>
          </a:solidFill>
        </p:spPr>
        <p:txBody>
          <a:bodyPr vert="horz" wrap="square" lIns="180000" tIns="180000" rIns="180000" bIns="14400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1100" b="1" i="0" kern="1200">
                <a:solidFill>
                  <a:srgbClr val="8594A7"/>
                </a:solidFill>
                <a:latin typeface="Equip Extended"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Add to Favorite Functionality</a:t>
            </a:r>
          </a:p>
        </p:txBody>
      </p:sp>
      <p:sp>
        <p:nvSpPr>
          <p:cNvPr id="48" name="Text Placeholder 22">
            <a:extLst>
              <a:ext uri="{FF2B5EF4-FFF2-40B4-BE49-F238E27FC236}">
                <a16:creationId xmlns:a16="http://schemas.microsoft.com/office/drawing/2014/main" id="{3E995365-D64A-DF6E-3A96-DF0DFFA9B484}"/>
              </a:ext>
            </a:extLst>
          </p:cNvPr>
          <p:cNvSpPr txBox="1">
            <a:spLocks/>
          </p:cNvSpPr>
          <p:nvPr/>
        </p:nvSpPr>
        <p:spPr>
          <a:xfrm>
            <a:off x="474947" y="4855101"/>
            <a:ext cx="2570400" cy="1334144"/>
          </a:xfrm>
          <a:prstGeom prst="rect">
            <a:avLst/>
          </a:prstGeom>
          <a:solidFill>
            <a:srgbClr val="EFF1F4"/>
          </a:solidFill>
        </p:spPr>
        <p:txBody>
          <a:bodyPr vert="horz" lIns="180000" tIns="180000" rIns="180000" bIns="144000" rtlCol="0" anchor="t">
            <a:noAutofit/>
          </a:bodyPr>
          <a:lstStyle>
            <a:lvl1pPr marL="171450" indent="-171450" algn="l" defTabSz="914400" rtl="0" eaLnBrk="1" latinLnBrk="0" hangingPunct="1">
              <a:lnSpc>
                <a:spcPct val="100000"/>
              </a:lnSpc>
              <a:spcBef>
                <a:spcPts val="1000"/>
              </a:spcBef>
              <a:buClr>
                <a:srgbClr val="8693A7"/>
              </a:buClr>
              <a:buFont typeface="Arial" panose="020B0604020202020204" pitchFamily="34" charset="0"/>
              <a:buChar char="•"/>
              <a:defRPr sz="1100" b="0" i="0" kern="1200">
                <a:solidFill>
                  <a:srgbClr val="8594A7"/>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Enable users to mark contacts as favorites for quick access and prioritization.</a:t>
            </a:r>
            <a:endParaRPr lang="en-PT" dirty="0"/>
          </a:p>
        </p:txBody>
      </p:sp>
      <p:pic>
        <p:nvPicPr>
          <p:cNvPr id="49" name="Picture Placeholder 43">
            <a:extLst>
              <a:ext uri="{FF2B5EF4-FFF2-40B4-BE49-F238E27FC236}">
                <a16:creationId xmlns:a16="http://schemas.microsoft.com/office/drawing/2014/main" id="{48AD51FF-E0A1-4A9E-EF00-C7105257A078}"/>
              </a:ext>
            </a:extLst>
          </p:cNvPr>
          <p:cNvPicPr>
            <a:picLocks noChangeAspect="1"/>
          </p:cNvPicPr>
          <p:nvPr/>
        </p:nvPicPr>
        <p:blipFill>
          <a:blip r:embed="rId4"/>
          <a:srcRect t="49672" b="49672"/>
          <a:stretch>
            <a:fillRect/>
          </a:stretch>
        </p:blipFill>
        <p:spPr>
          <a:xfrm>
            <a:off x="475184" y="4818587"/>
            <a:ext cx="2570163" cy="36513"/>
          </a:xfrm>
          <a:prstGeom prst="rect">
            <a:avLst/>
          </a:prstGeom>
          <a:solidFill>
            <a:srgbClr val="8594A7"/>
          </a:solidFill>
        </p:spPr>
      </p:pic>
      <p:pic>
        <p:nvPicPr>
          <p:cNvPr id="50" name="Picture 49">
            <a:extLst>
              <a:ext uri="{FF2B5EF4-FFF2-40B4-BE49-F238E27FC236}">
                <a16:creationId xmlns:a16="http://schemas.microsoft.com/office/drawing/2014/main" id="{85005EAC-8418-9CC7-F448-65CE3DC8AD9F}"/>
              </a:ext>
            </a:extLst>
          </p:cNvPr>
          <p:cNvPicPr>
            <a:picLocks noChangeAspect="1"/>
          </p:cNvPicPr>
          <p:nvPr/>
        </p:nvPicPr>
        <p:blipFill>
          <a:blip r:embed="rId2"/>
          <a:stretch>
            <a:fillRect/>
          </a:stretch>
        </p:blipFill>
        <p:spPr>
          <a:xfrm>
            <a:off x="6129750" y="2531124"/>
            <a:ext cx="2572735" cy="36579"/>
          </a:xfrm>
          <a:prstGeom prst="rect">
            <a:avLst/>
          </a:prstGeom>
        </p:spPr>
      </p:pic>
      <p:pic>
        <p:nvPicPr>
          <p:cNvPr id="53" name="Picture 52">
            <a:extLst>
              <a:ext uri="{FF2B5EF4-FFF2-40B4-BE49-F238E27FC236}">
                <a16:creationId xmlns:a16="http://schemas.microsoft.com/office/drawing/2014/main" id="{38851C77-E77A-37D8-9249-D25EE3A52595}"/>
              </a:ext>
            </a:extLst>
          </p:cNvPr>
          <p:cNvPicPr>
            <a:picLocks noChangeAspect="1"/>
          </p:cNvPicPr>
          <p:nvPr/>
        </p:nvPicPr>
        <p:blipFill>
          <a:blip r:embed="rId5"/>
          <a:stretch>
            <a:fillRect/>
          </a:stretch>
        </p:blipFill>
        <p:spPr>
          <a:xfrm>
            <a:off x="6124381" y="2571669"/>
            <a:ext cx="2572735" cy="1112593"/>
          </a:xfrm>
          <a:prstGeom prst="rect">
            <a:avLst/>
          </a:prstGeom>
        </p:spPr>
      </p:pic>
      <p:sp>
        <p:nvSpPr>
          <p:cNvPr id="57" name="TextBox 56">
            <a:extLst>
              <a:ext uri="{FF2B5EF4-FFF2-40B4-BE49-F238E27FC236}">
                <a16:creationId xmlns:a16="http://schemas.microsoft.com/office/drawing/2014/main" id="{001CDFEB-512D-D4B3-7393-D87A7D11C2BC}"/>
              </a:ext>
            </a:extLst>
          </p:cNvPr>
          <p:cNvSpPr txBox="1"/>
          <p:nvPr/>
        </p:nvSpPr>
        <p:spPr>
          <a:xfrm>
            <a:off x="6124382" y="2705955"/>
            <a:ext cx="2444168"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t>Real-time validation to ensure accurate and complete contact information.</a:t>
            </a:r>
            <a:endParaRPr lang="en-IN" sz="1100" dirty="0"/>
          </a:p>
        </p:txBody>
      </p:sp>
      <p:pic>
        <p:nvPicPr>
          <p:cNvPr id="58" name="Picture 57">
            <a:extLst>
              <a:ext uri="{FF2B5EF4-FFF2-40B4-BE49-F238E27FC236}">
                <a16:creationId xmlns:a16="http://schemas.microsoft.com/office/drawing/2014/main" id="{2B3C0DA2-325B-170C-974D-9C62F1C9AEA4}"/>
              </a:ext>
            </a:extLst>
          </p:cNvPr>
          <p:cNvPicPr>
            <a:picLocks noChangeAspect="1"/>
          </p:cNvPicPr>
          <p:nvPr/>
        </p:nvPicPr>
        <p:blipFill>
          <a:blip r:embed="rId5"/>
          <a:stretch>
            <a:fillRect/>
          </a:stretch>
        </p:blipFill>
        <p:spPr>
          <a:xfrm>
            <a:off x="6124382" y="1681805"/>
            <a:ext cx="2572735" cy="785665"/>
          </a:xfrm>
          <a:prstGeom prst="rect">
            <a:avLst/>
          </a:prstGeom>
        </p:spPr>
      </p:pic>
      <p:sp>
        <p:nvSpPr>
          <p:cNvPr id="59" name="TextBox 58">
            <a:extLst>
              <a:ext uri="{FF2B5EF4-FFF2-40B4-BE49-F238E27FC236}">
                <a16:creationId xmlns:a16="http://schemas.microsoft.com/office/drawing/2014/main" id="{F28A30BB-9E06-9F95-7AAF-3AB3EA75BD43}"/>
              </a:ext>
            </a:extLst>
          </p:cNvPr>
          <p:cNvSpPr txBox="1"/>
          <p:nvPr/>
        </p:nvSpPr>
        <p:spPr>
          <a:xfrm>
            <a:off x="6135117" y="1771581"/>
            <a:ext cx="2159000" cy="307777"/>
          </a:xfrm>
          <a:prstGeom prst="rect">
            <a:avLst/>
          </a:prstGeom>
          <a:noFill/>
        </p:spPr>
        <p:txBody>
          <a:bodyPr wrap="square" rtlCol="0">
            <a:spAutoFit/>
          </a:bodyPr>
          <a:lstStyle/>
          <a:p>
            <a:r>
              <a:rPr lang="en-US" sz="1400" b="1" dirty="0">
                <a:latin typeface="+mj-lt"/>
              </a:rPr>
              <a:t>Field Validation</a:t>
            </a:r>
            <a:endParaRPr lang="en-IN" sz="1400" b="1" dirty="0">
              <a:latin typeface="+mj-lt"/>
            </a:endParaRPr>
          </a:p>
        </p:txBody>
      </p:sp>
      <p:pic>
        <p:nvPicPr>
          <p:cNvPr id="61" name="Picture 60">
            <a:extLst>
              <a:ext uri="{FF2B5EF4-FFF2-40B4-BE49-F238E27FC236}">
                <a16:creationId xmlns:a16="http://schemas.microsoft.com/office/drawing/2014/main" id="{C37DD0B4-969E-12A3-98AC-0B9D938D3CC7}"/>
              </a:ext>
            </a:extLst>
          </p:cNvPr>
          <p:cNvPicPr>
            <a:picLocks noChangeAspect="1"/>
          </p:cNvPicPr>
          <p:nvPr/>
        </p:nvPicPr>
        <p:blipFill>
          <a:blip r:embed="rId2"/>
          <a:stretch>
            <a:fillRect/>
          </a:stretch>
        </p:blipFill>
        <p:spPr>
          <a:xfrm>
            <a:off x="3232553" y="4818587"/>
            <a:ext cx="2572735" cy="36579"/>
          </a:xfrm>
          <a:prstGeom prst="rect">
            <a:avLst/>
          </a:prstGeom>
        </p:spPr>
      </p:pic>
      <p:pic>
        <p:nvPicPr>
          <p:cNvPr id="62" name="Picture 61">
            <a:extLst>
              <a:ext uri="{FF2B5EF4-FFF2-40B4-BE49-F238E27FC236}">
                <a16:creationId xmlns:a16="http://schemas.microsoft.com/office/drawing/2014/main" id="{10A80F14-FB00-BE4F-E352-25E20A839EEC}"/>
              </a:ext>
            </a:extLst>
          </p:cNvPr>
          <p:cNvPicPr>
            <a:picLocks noChangeAspect="1"/>
          </p:cNvPicPr>
          <p:nvPr/>
        </p:nvPicPr>
        <p:blipFill>
          <a:blip r:embed="rId5"/>
          <a:stretch>
            <a:fillRect/>
          </a:stretch>
        </p:blipFill>
        <p:spPr>
          <a:xfrm>
            <a:off x="3227184" y="4859132"/>
            <a:ext cx="2572735" cy="1330112"/>
          </a:xfrm>
          <a:prstGeom prst="rect">
            <a:avLst/>
          </a:prstGeom>
        </p:spPr>
      </p:pic>
      <p:sp>
        <p:nvSpPr>
          <p:cNvPr id="63" name="TextBox 62">
            <a:extLst>
              <a:ext uri="{FF2B5EF4-FFF2-40B4-BE49-F238E27FC236}">
                <a16:creationId xmlns:a16="http://schemas.microsoft.com/office/drawing/2014/main" id="{577386D0-EBDC-5F72-7885-A5E3AE023901}"/>
              </a:ext>
            </a:extLst>
          </p:cNvPr>
          <p:cNvSpPr txBox="1"/>
          <p:nvPr/>
        </p:nvSpPr>
        <p:spPr>
          <a:xfrm>
            <a:off x="3227185" y="4993418"/>
            <a:ext cx="2444168"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t>Enhance user experience by incorporating a modal component for image uploads or live capturing.</a:t>
            </a:r>
            <a:endParaRPr lang="en-IN" sz="1100" dirty="0"/>
          </a:p>
        </p:txBody>
      </p:sp>
      <p:pic>
        <p:nvPicPr>
          <p:cNvPr id="64" name="Picture 63">
            <a:extLst>
              <a:ext uri="{FF2B5EF4-FFF2-40B4-BE49-F238E27FC236}">
                <a16:creationId xmlns:a16="http://schemas.microsoft.com/office/drawing/2014/main" id="{7944D1ED-D968-E19B-8A81-EC8AC8DE3129}"/>
              </a:ext>
            </a:extLst>
          </p:cNvPr>
          <p:cNvPicPr>
            <a:picLocks noChangeAspect="1"/>
          </p:cNvPicPr>
          <p:nvPr/>
        </p:nvPicPr>
        <p:blipFill>
          <a:blip r:embed="rId5"/>
          <a:stretch>
            <a:fillRect/>
          </a:stretch>
        </p:blipFill>
        <p:spPr>
          <a:xfrm>
            <a:off x="3227185" y="3969268"/>
            <a:ext cx="2572735" cy="785665"/>
          </a:xfrm>
          <a:prstGeom prst="rect">
            <a:avLst/>
          </a:prstGeom>
        </p:spPr>
      </p:pic>
      <p:sp>
        <p:nvSpPr>
          <p:cNvPr id="65" name="TextBox 64">
            <a:extLst>
              <a:ext uri="{FF2B5EF4-FFF2-40B4-BE49-F238E27FC236}">
                <a16:creationId xmlns:a16="http://schemas.microsoft.com/office/drawing/2014/main" id="{4BE2E4E9-EF5C-5E40-645B-6E91EED0F7AC}"/>
              </a:ext>
            </a:extLst>
          </p:cNvPr>
          <p:cNvSpPr txBox="1"/>
          <p:nvPr/>
        </p:nvSpPr>
        <p:spPr>
          <a:xfrm>
            <a:off x="3237920" y="4059044"/>
            <a:ext cx="2159000" cy="738664"/>
          </a:xfrm>
          <a:prstGeom prst="rect">
            <a:avLst/>
          </a:prstGeom>
          <a:noFill/>
        </p:spPr>
        <p:txBody>
          <a:bodyPr wrap="square" rtlCol="0">
            <a:spAutoFit/>
          </a:bodyPr>
          <a:lstStyle/>
          <a:p>
            <a:r>
              <a:rPr lang="en-PT" sz="1400" b="1" dirty="0">
                <a:latin typeface="+mj-lt"/>
              </a:rPr>
              <a:t>Integrate MODAL Component for Image Upload</a:t>
            </a:r>
          </a:p>
        </p:txBody>
      </p:sp>
    </p:spTree>
    <p:extLst>
      <p:ext uri="{BB962C8B-B14F-4D97-AF65-F5344CB8AC3E}">
        <p14:creationId xmlns:p14="http://schemas.microsoft.com/office/powerpoint/2010/main" val="3234185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CAC528A-B49A-0D4A-8D20-58E4E7E28C05}"/>
              </a:ext>
            </a:extLst>
          </p:cNvPr>
          <p:cNvSpPr>
            <a:spLocks noGrp="1"/>
          </p:cNvSpPr>
          <p:nvPr>
            <p:ph type="body" sz="quarter" idx="34"/>
          </p:nvPr>
        </p:nvSpPr>
        <p:spPr>
          <a:xfrm>
            <a:off x="3538049" y="1661498"/>
            <a:ext cx="2570400" cy="758051"/>
          </a:xfrm>
        </p:spPr>
        <p:txBody>
          <a:bodyPr/>
          <a:lstStyle/>
          <a:p>
            <a:r>
              <a:rPr lang="en-US" sz="1400" dirty="0"/>
              <a:t>Edit and Delete Options</a:t>
            </a:r>
            <a:endParaRPr lang="en-PT" sz="1400" dirty="0"/>
          </a:p>
        </p:txBody>
      </p:sp>
      <p:sp>
        <p:nvSpPr>
          <p:cNvPr id="21" name="Text Placeholder 20">
            <a:extLst>
              <a:ext uri="{FF2B5EF4-FFF2-40B4-BE49-F238E27FC236}">
                <a16:creationId xmlns:a16="http://schemas.microsoft.com/office/drawing/2014/main" id="{994ED747-3C5D-1E43-A386-9E4E55050BB4}"/>
              </a:ext>
            </a:extLst>
          </p:cNvPr>
          <p:cNvSpPr>
            <a:spLocks noGrp="1"/>
          </p:cNvSpPr>
          <p:nvPr>
            <p:ph type="body" sz="quarter" idx="35"/>
          </p:nvPr>
        </p:nvSpPr>
        <p:spPr>
          <a:xfrm>
            <a:off x="3527314" y="2514784"/>
            <a:ext cx="2570400" cy="1202122"/>
          </a:xfrm>
        </p:spPr>
        <p:txBody>
          <a:bodyPr/>
          <a:lstStyle/>
          <a:p>
            <a:pPr marL="0" indent="0">
              <a:buNone/>
            </a:pPr>
            <a:r>
              <a:rPr lang="en-US" dirty="0"/>
              <a:t>Provide edit and delete buttons on each contact card to allow users to modify or remove contact details conveniently.</a:t>
            </a:r>
            <a:endParaRPr lang="en-PT" dirty="0"/>
          </a:p>
        </p:txBody>
      </p:sp>
      <p:sp>
        <p:nvSpPr>
          <p:cNvPr id="13" name="Title 12">
            <a:extLst>
              <a:ext uri="{FF2B5EF4-FFF2-40B4-BE49-F238E27FC236}">
                <a16:creationId xmlns:a16="http://schemas.microsoft.com/office/drawing/2014/main" id="{AC3AB5E6-6C40-894F-9C12-9540114C3107}"/>
              </a:ext>
            </a:extLst>
          </p:cNvPr>
          <p:cNvSpPr>
            <a:spLocks noGrp="1"/>
          </p:cNvSpPr>
          <p:nvPr>
            <p:ph type="title"/>
          </p:nvPr>
        </p:nvSpPr>
        <p:spPr/>
        <p:txBody>
          <a:bodyPr/>
          <a:lstStyle/>
          <a:p>
            <a:r>
              <a:rPr lang="en-US" dirty="0"/>
              <a:t>Edit &amp; Delete Contacts</a:t>
            </a:r>
            <a:endParaRPr lang="en-PT" dirty="0"/>
          </a:p>
        </p:txBody>
      </p:sp>
      <p:sp>
        <p:nvSpPr>
          <p:cNvPr id="16" name="Text Placeholder 15">
            <a:extLst>
              <a:ext uri="{FF2B5EF4-FFF2-40B4-BE49-F238E27FC236}">
                <a16:creationId xmlns:a16="http://schemas.microsoft.com/office/drawing/2014/main" id="{1D2B0375-22CF-6941-9409-6977302871E6}"/>
              </a:ext>
            </a:extLst>
          </p:cNvPr>
          <p:cNvSpPr>
            <a:spLocks noGrp="1"/>
          </p:cNvSpPr>
          <p:nvPr>
            <p:ph type="body" sz="quarter" idx="29"/>
          </p:nvPr>
        </p:nvSpPr>
        <p:spPr>
          <a:xfrm>
            <a:off x="626398" y="1009080"/>
            <a:ext cx="7200000" cy="365091"/>
          </a:xfrm>
        </p:spPr>
        <p:txBody>
          <a:bodyPr/>
          <a:lstStyle/>
          <a:p>
            <a:r>
              <a:rPr lang="en-US" dirty="0"/>
              <a:t>Enhancing user interaction with React-Native Features</a:t>
            </a:r>
            <a:endParaRPr lang="en-PT" dirty="0"/>
          </a:p>
        </p:txBody>
      </p:sp>
      <p:pic>
        <p:nvPicPr>
          <p:cNvPr id="41" name="Picture 40">
            <a:extLst>
              <a:ext uri="{FF2B5EF4-FFF2-40B4-BE49-F238E27FC236}">
                <a16:creationId xmlns:a16="http://schemas.microsoft.com/office/drawing/2014/main" id="{3AB0B764-60D0-BEE3-D96A-A254E0B80312}"/>
              </a:ext>
            </a:extLst>
          </p:cNvPr>
          <p:cNvPicPr>
            <a:picLocks noChangeAspect="1"/>
          </p:cNvPicPr>
          <p:nvPr/>
        </p:nvPicPr>
        <p:blipFill>
          <a:blip r:embed="rId2"/>
          <a:stretch>
            <a:fillRect/>
          </a:stretch>
        </p:blipFill>
        <p:spPr>
          <a:xfrm>
            <a:off x="810579" y="2547397"/>
            <a:ext cx="2572735" cy="36579"/>
          </a:xfrm>
          <a:prstGeom prst="rect">
            <a:avLst/>
          </a:prstGeom>
        </p:spPr>
      </p:pic>
      <p:sp>
        <p:nvSpPr>
          <p:cNvPr id="9" name="Text Placeholder 8">
            <a:extLst>
              <a:ext uri="{FF2B5EF4-FFF2-40B4-BE49-F238E27FC236}">
                <a16:creationId xmlns:a16="http://schemas.microsoft.com/office/drawing/2014/main" id="{5D92FE5A-8407-DF52-2A2E-41F6D0B88130}"/>
              </a:ext>
            </a:extLst>
          </p:cNvPr>
          <p:cNvSpPr>
            <a:spLocks noGrp="1"/>
          </p:cNvSpPr>
          <p:nvPr>
            <p:ph type="body" sz="quarter" idx="13"/>
          </p:nvPr>
        </p:nvSpPr>
        <p:spPr>
          <a:xfrm>
            <a:off x="810579" y="1661498"/>
            <a:ext cx="2570400" cy="758051"/>
          </a:xfrm>
        </p:spPr>
        <p:txBody>
          <a:bodyPr/>
          <a:lstStyle/>
          <a:p>
            <a:r>
              <a:rPr lang="en-US" sz="1400" dirty="0"/>
              <a:t>Implement Left Swipe Gesture</a:t>
            </a:r>
            <a:endParaRPr lang="en-IN" sz="1400" dirty="0"/>
          </a:p>
        </p:txBody>
      </p:sp>
      <p:sp>
        <p:nvSpPr>
          <p:cNvPr id="11" name="Text Placeholder 10">
            <a:extLst>
              <a:ext uri="{FF2B5EF4-FFF2-40B4-BE49-F238E27FC236}">
                <a16:creationId xmlns:a16="http://schemas.microsoft.com/office/drawing/2014/main" id="{995BE93C-1ADD-70CF-DBA2-5B81B81F0B19}"/>
              </a:ext>
            </a:extLst>
          </p:cNvPr>
          <p:cNvSpPr>
            <a:spLocks noGrp="1"/>
          </p:cNvSpPr>
          <p:nvPr>
            <p:ph type="body" sz="quarter" idx="33"/>
          </p:nvPr>
        </p:nvSpPr>
        <p:spPr>
          <a:xfrm>
            <a:off x="803332" y="2576912"/>
            <a:ext cx="2570400" cy="1172794"/>
          </a:xfrm>
        </p:spPr>
        <p:txBody>
          <a:bodyPr/>
          <a:lstStyle/>
          <a:p>
            <a:r>
              <a:rPr lang="en-US" dirty="0"/>
              <a:t>Utilize react-native-swipe-list-view library to enable left swipe functionality for enhanced user experience.</a:t>
            </a:r>
            <a:endParaRPr lang="en-IN" dirty="0"/>
          </a:p>
        </p:txBody>
      </p:sp>
      <p:pic>
        <p:nvPicPr>
          <p:cNvPr id="42" name="Picture 41">
            <a:extLst>
              <a:ext uri="{FF2B5EF4-FFF2-40B4-BE49-F238E27FC236}">
                <a16:creationId xmlns:a16="http://schemas.microsoft.com/office/drawing/2014/main" id="{0DA5BA72-929B-99F3-DBFE-B2FE253147BA}"/>
              </a:ext>
            </a:extLst>
          </p:cNvPr>
          <p:cNvPicPr>
            <a:picLocks noChangeAspect="1"/>
          </p:cNvPicPr>
          <p:nvPr/>
        </p:nvPicPr>
        <p:blipFill>
          <a:blip r:embed="rId3"/>
          <a:stretch>
            <a:fillRect/>
          </a:stretch>
        </p:blipFill>
        <p:spPr>
          <a:xfrm>
            <a:off x="3527314" y="2514784"/>
            <a:ext cx="2572735" cy="36579"/>
          </a:xfrm>
          <a:prstGeom prst="rect">
            <a:avLst/>
          </a:prstGeom>
        </p:spPr>
      </p:pic>
      <p:sp>
        <p:nvSpPr>
          <p:cNvPr id="47" name="Text Placeholder 21">
            <a:extLst>
              <a:ext uri="{FF2B5EF4-FFF2-40B4-BE49-F238E27FC236}">
                <a16:creationId xmlns:a16="http://schemas.microsoft.com/office/drawing/2014/main" id="{A605F253-21BC-01D4-960B-78D82F81226A}"/>
              </a:ext>
            </a:extLst>
          </p:cNvPr>
          <p:cNvSpPr txBox="1">
            <a:spLocks/>
          </p:cNvSpPr>
          <p:nvPr/>
        </p:nvSpPr>
        <p:spPr>
          <a:xfrm>
            <a:off x="810579" y="3930822"/>
            <a:ext cx="2572735" cy="758051"/>
          </a:xfrm>
          <a:prstGeom prst="rect">
            <a:avLst/>
          </a:prstGeom>
          <a:solidFill>
            <a:srgbClr val="EFF1F4"/>
          </a:solidFill>
        </p:spPr>
        <p:txBody>
          <a:bodyPr vert="horz" wrap="square" lIns="180000" tIns="180000" rIns="180000" bIns="14400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1100" b="1" i="0" kern="1200">
                <a:solidFill>
                  <a:srgbClr val="8594A7"/>
                </a:solidFill>
                <a:latin typeface="Equip Extended"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Delete Contact Functionality</a:t>
            </a:r>
          </a:p>
        </p:txBody>
      </p:sp>
      <p:sp>
        <p:nvSpPr>
          <p:cNvPr id="48" name="Text Placeholder 22">
            <a:extLst>
              <a:ext uri="{FF2B5EF4-FFF2-40B4-BE49-F238E27FC236}">
                <a16:creationId xmlns:a16="http://schemas.microsoft.com/office/drawing/2014/main" id="{3E995365-D64A-DF6E-3A96-DF0DFFA9B484}"/>
              </a:ext>
            </a:extLst>
          </p:cNvPr>
          <p:cNvSpPr txBox="1">
            <a:spLocks/>
          </p:cNvSpPr>
          <p:nvPr/>
        </p:nvSpPr>
        <p:spPr>
          <a:xfrm>
            <a:off x="785812" y="4834795"/>
            <a:ext cx="2570400" cy="1334144"/>
          </a:xfrm>
          <a:prstGeom prst="rect">
            <a:avLst/>
          </a:prstGeom>
          <a:solidFill>
            <a:srgbClr val="EFF1F4"/>
          </a:solidFill>
        </p:spPr>
        <p:txBody>
          <a:bodyPr vert="horz" lIns="180000" tIns="180000" rIns="180000" bIns="144000" rtlCol="0" anchor="t">
            <a:noAutofit/>
          </a:bodyPr>
          <a:lstStyle>
            <a:lvl1pPr marL="171450" indent="-171450" algn="l" defTabSz="914400" rtl="0" eaLnBrk="1" latinLnBrk="0" hangingPunct="1">
              <a:lnSpc>
                <a:spcPct val="100000"/>
              </a:lnSpc>
              <a:spcBef>
                <a:spcPts val="1000"/>
              </a:spcBef>
              <a:buClr>
                <a:srgbClr val="8693A7"/>
              </a:buClr>
              <a:buFont typeface="Arial" panose="020B0604020202020204" pitchFamily="34" charset="0"/>
              <a:buChar char="•"/>
              <a:defRPr sz="1100" b="0" i="0" kern="1200">
                <a:solidFill>
                  <a:srgbClr val="8594A7"/>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Incorporate delete functionality to allow users to remove unwanted contacts effortlessly from the app.</a:t>
            </a:r>
            <a:endParaRPr lang="en-PT" dirty="0"/>
          </a:p>
        </p:txBody>
      </p:sp>
      <p:pic>
        <p:nvPicPr>
          <p:cNvPr id="49" name="Picture Placeholder 43">
            <a:extLst>
              <a:ext uri="{FF2B5EF4-FFF2-40B4-BE49-F238E27FC236}">
                <a16:creationId xmlns:a16="http://schemas.microsoft.com/office/drawing/2014/main" id="{48AD51FF-E0A1-4A9E-EF00-C7105257A078}"/>
              </a:ext>
            </a:extLst>
          </p:cNvPr>
          <p:cNvPicPr>
            <a:picLocks noChangeAspect="1"/>
          </p:cNvPicPr>
          <p:nvPr/>
        </p:nvPicPr>
        <p:blipFill>
          <a:blip r:embed="rId4"/>
          <a:srcRect t="49672" b="49672"/>
          <a:stretch>
            <a:fillRect/>
          </a:stretch>
        </p:blipFill>
        <p:spPr>
          <a:xfrm>
            <a:off x="786049" y="4798281"/>
            <a:ext cx="2570163" cy="36513"/>
          </a:xfrm>
          <a:prstGeom prst="rect">
            <a:avLst/>
          </a:prstGeom>
          <a:solidFill>
            <a:srgbClr val="8594A7"/>
          </a:solidFill>
        </p:spPr>
      </p:pic>
      <p:pic>
        <p:nvPicPr>
          <p:cNvPr id="50" name="Picture 49">
            <a:extLst>
              <a:ext uri="{FF2B5EF4-FFF2-40B4-BE49-F238E27FC236}">
                <a16:creationId xmlns:a16="http://schemas.microsoft.com/office/drawing/2014/main" id="{85005EAC-8418-9CC7-F448-65CE3DC8AD9F}"/>
              </a:ext>
            </a:extLst>
          </p:cNvPr>
          <p:cNvPicPr>
            <a:picLocks noChangeAspect="1"/>
          </p:cNvPicPr>
          <p:nvPr/>
        </p:nvPicPr>
        <p:blipFill>
          <a:blip r:embed="rId2"/>
          <a:stretch>
            <a:fillRect/>
          </a:stretch>
        </p:blipFill>
        <p:spPr>
          <a:xfrm>
            <a:off x="3632320" y="4757467"/>
            <a:ext cx="2572735" cy="36579"/>
          </a:xfrm>
          <a:prstGeom prst="rect">
            <a:avLst/>
          </a:prstGeom>
        </p:spPr>
      </p:pic>
      <p:pic>
        <p:nvPicPr>
          <p:cNvPr id="53" name="Picture 52">
            <a:extLst>
              <a:ext uri="{FF2B5EF4-FFF2-40B4-BE49-F238E27FC236}">
                <a16:creationId xmlns:a16="http://schemas.microsoft.com/office/drawing/2014/main" id="{38851C77-E77A-37D8-9249-D25EE3A52595}"/>
              </a:ext>
            </a:extLst>
          </p:cNvPr>
          <p:cNvPicPr>
            <a:picLocks noChangeAspect="1"/>
          </p:cNvPicPr>
          <p:nvPr/>
        </p:nvPicPr>
        <p:blipFill>
          <a:blip r:embed="rId5"/>
          <a:stretch>
            <a:fillRect/>
          </a:stretch>
        </p:blipFill>
        <p:spPr>
          <a:xfrm>
            <a:off x="3626951" y="4798012"/>
            <a:ext cx="2572735" cy="1370927"/>
          </a:xfrm>
          <a:prstGeom prst="rect">
            <a:avLst/>
          </a:prstGeom>
        </p:spPr>
      </p:pic>
      <p:sp>
        <p:nvSpPr>
          <p:cNvPr id="57" name="TextBox 56">
            <a:extLst>
              <a:ext uri="{FF2B5EF4-FFF2-40B4-BE49-F238E27FC236}">
                <a16:creationId xmlns:a16="http://schemas.microsoft.com/office/drawing/2014/main" id="{001CDFEB-512D-D4B3-7393-D87A7D11C2BC}"/>
              </a:ext>
            </a:extLst>
          </p:cNvPr>
          <p:cNvSpPr txBox="1"/>
          <p:nvPr/>
        </p:nvSpPr>
        <p:spPr>
          <a:xfrm>
            <a:off x="3755519" y="4936304"/>
            <a:ext cx="2444168"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t>Enable users to update contact details seamlessly, ensuring data accuracy and relevance.</a:t>
            </a:r>
            <a:endParaRPr lang="en-IN" sz="1100" dirty="0"/>
          </a:p>
        </p:txBody>
      </p:sp>
      <p:pic>
        <p:nvPicPr>
          <p:cNvPr id="58" name="Picture 57">
            <a:extLst>
              <a:ext uri="{FF2B5EF4-FFF2-40B4-BE49-F238E27FC236}">
                <a16:creationId xmlns:a16="http://schemas.microsoft.com/office/drawing/2014/main" id="{2B3C0DA2-325B-170C-974D-9C62F1C9AEA4}"/>
              </a:ext>
            </a:extLst>
          </p:cNvPr>
          <p:cNvPicPr>
            <a:picLocks noChangeAspect="1"/>
          </p:cNvPicPr>
          <p:nvPr/>
        </p:nvPicPr>
        <p:blipFill>
          <a:blip r:embed="rId5"/>
          <a:stretch>
            <a:fillRect/>
          </a:stretch>
        </p:blipFill>
        <p:spPr>
          <a:xfrm>
            <a:off x="3626952" y="3908148"/>
            <a:ext cx="2572735" cy="785665"/>
          </a:xfrm>
          <a:prstGeom prst="rect">
            <a:avLst/>
          </a:prstGeom>
        </p:spPr>
      </p:pic>
      <p:sp>
        <p:nvSpPr>
          <p:cNvPr id="59" name="TextBox 58">
            <a:extLst>
              <a:ext uri="{FF2B5EF4-FFF2-40B4-BE49-F238E27FC236}">
                <a16:creationId xmlns:a16="http://schemas.microsoft.com/office/drawing/2014/main" id="{F28A30BB-9E06-9F95-7AAF-3AB3EA75BD43}"/>
              </a:ext>
            </a:extLst>
          </p:cNvPr>
          <p:cNvSpPr txBox="1"/>
          <p:nvPr/>
        </p:nvSpPr>
        <p:spPr>
          <a:xfrm>
            <a:off x="3766254" y="4001930"/>
            <a:ext cx="2159000" cy="523220"/>
          </a:xfrm>
          <a:prstGeom prst="rect">
            <a:avLst/>
          </a:prstGeom>
          <a:noFill/>
        </p:spPr>
        <p:txBody>
          <a:bodyPr wrap="square" rtlCol="0">
            <a:spAutoFit/>
          </a:bodyPr>
          <a:lstStyle/>
          <a:p>
            <a:r>
              <a:rPr lang="en-US" sz="1400" b="1" dirty="0">
                <a:latin typeface="+mj-lt"/>
              </a:rPr>
              <a:t>Update Contact Information</a:t>
            </a:r>
            <a:endParaRPr lang="en-IN" sz="1400" b="1" dirty="0">
              <a:latin typeface="+mj-lt"/>
            </a:endParaRPr>
          </a:p>
        </p:txBody>
      </p:sp>
      <p:pic>
        <p:nvPicPr>
          <p:cNvPr id="3" name="Picture 2">
            <a:extLst>
              <a:ext uri="{FF2B5EF4-FFF2-40B4-BE49-F238E27FC236}">
                <a16:creationId xmlns:a16="http://schemas.microsoft.com/office/drawing/2014/main" id="{A4C8D184-49A9-E487-73CE-1F1FD08855E9}"/>
              </a:ext>
            </a:extLst>
          </p:cNvPr>
          <p:cNvPicPr>
            <a:picLocks noChangeAspect="1"/>
          </p:cNvPicPr>
          <p:nvPr/>
        </p:nvPicPr>
        <p:blipFill>
          <a:blip r:embed="rId6"/>
          <a:stretch>
            <a:fillRect/>
          </a:stretch>
        </p:blipFill>
        <p:spPr>
          <a:xfrm>
            <a:off x="7396480" y="653845"/>
            <a:ext cx="3186804" cy="5895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1076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89013F3-ABEF-4EB2-82CC-AD248495E9B5}"/>
              </a:ext>
            </a:extLst>
          </p:cNvPr>
          <p:cNvSpPr>
            <a:spLocks noGrp="1"/>
          </p:cNvSpPr>
          <p:nvPr>
            <p:ph type="body" sz="quarter" idx="31"/>
          </p:nvPr>
        </p:nvSpPr>
        <p:spPr>
          <a:xfrm>
            <a:off x="446345" y="2435446"/>
            <a:ext cx="7356535" cy="2396416"/>
          </a:xfrm>
        </p:spPr>
        <p:txBody>
          <a:bodyPr/>
          <a:lstStyle/>
          <a:p>
            <a:r>
              <a:rPr lang="en-US" u="sng" dirty="0"/>
              <a:t>Data persistence and offline capability</a:t>
            </a:r>
            <a:r>
              <a:rPr lang="en-US" dirty="0"/>
              <a:t> –</a:t>
            </a:r>
          </a:p>
          <a:p>
            <a:pPr marL="0" indent="0">
              <a:buNone/>
            </a:pPr>
            <a:r>
              <a:rPr lang="en-US" dirty="0"/>
              <a:t>	Ensuring data consistency and accessibility even in offline </a:t>
            </a:r>
          </a:p>
          <a:p>
            <a:pPr marL="0" indent="0">
              <a:buNone/>
            </a:pPr>
            <a:r>
              <a:rPr lang="en-US" dirty="0"/>
              <a:t>	scenarios, enhancing user experience.</a:t>
            </a:r>
          </a:p>
          <a:p>
            <a:pPr marL="0" indent="0">
              <a:buNone/>
            </a:pPr>
            <a:endParaRPr lang="en-US" dirty="0"/>
          </a:p>
          <a:p>
            <a:r>
              <a:rPr lang="en-US" u="sng" dirty="0"/>
              <a:t>Storing and managing contacts locally</a:t>
            </a:r>
            <a:r>
              <a:rPr lang="en-US" dirty="0"/>
              <a:t> -</a:t>
            </a:r>
          </a:p>
          <a:p>
            <a:pPr marL="0" indent="0">
              <a:buNone/>
            </a:pPr>
            <a:r>
              <a:rPr lang="en-US" dirty="0"/>
              <a:t>	Enabling users to save and organize contacts directly on their </a:t>
            </a:r>
          </a:p>
          <a:p>
            <a:pPr marL="0" indent="0">
              <a:buNone/>
            </a:pPr>
            <a:r>
              <a:rPr lang="en-US" dirty="0"/>
              <a:t>	device for quick access.</a:t>
            </a:r>
          </a:p>
        </p:txBody>
      </p:sp>
      <p:sp>
        <p:nvSpPr>
          <p:cNvPr id="5" name="Titel 4">
            <a:extLst>
              <a:ext uri="{FF2B5EF4-FFF2-40B4-BE49-F238E27FC236}">
                <a16:creationId xmlns:a16="http://schemas.microsoft.com/office/drawing/2014/main" id="{61E4CAAF-EA36-44B2-82CB-82FC0FE29F7F}"/>
              </a:ext>
            </a:extLst>
          </p:cNvPr>
          <p:cNvSpPr>
            <a:spLocks noGrp="1"/>
          </p:cNvSpPr>
          <p:nvPr>
            <p:ph type="title"/>
          </p:nvPr>
        </p:nvSpPr>
        <p:spPr>
          <a:xfrm>
            <a:off x="446345" y="677666"/>
            <a:ext cx="6354106" cy="488201"/>
          </a:xfrm>
        </p:spPr>
        <p:txBody>
          <a:bodyPr/>
          <a:lstStyle/>
          <a:p>
            <a:r>
              <a:rPr lang="en-US" dirty="0"/>
              <a:t>Usage of SQLite for local storage</a:t>
            </a:r>
          </a:p>
        </p:txBody>
      </p:sp>
      <p:sp>
        <p:nvSpPr>
          <p:cNvPr id="6" name="Textplatzhalter 5">
            <a:extLst>
              <a:ext uri="{FF2B5EF4-FFF2-40B4-BE49-F238E27FC236}">
                <a16:creationId xmlns:a16="http://schemas.microsoft.com/office/drawing/2014/main" id="{F29471F0-B5DC-4FBE-8C5F-5F59AE6B7CB2}"/>
              </a:ext>
            </a:extLst>
          </p:cNvPr>
          <p:cNvSpPr>
            <a:spLocks noGrp="1"/>
          </p:cNvSpPr>
          <p:nvPr>
            <p:ph type="body" sz="quarter" idx="29"/>
          </p:nvPr>
        </p:nvSpPr>
        <p:spPr>
          <a:xfrm>
            <a:off x="446345" y="1168576"/>
            <a:ext cx="7745439" cy="611312"/>
          </a:xfrm>
        </p:spPr>
        <p:txBody>
          <a:bodyPr/>
          <a:lstStyle/>
          <a:p>
            <a:r>
              <a:rPr lang="en-US" dirty="0"/>
              <a:t>Implementing SQLite for efficient and secure data storage on the device</a:t>
            </a:r>
          </a:p>
        </p:txBody>
      </p:sp>
      <p:pic>
        <p:nvPicPr>
          <p:cNvPr id="7" name="Picture 6">
            <a:extLst>
              <a:ext uri="{FF2B5EF4-FFF2-40B4-BE49-F238E27FC236}">
                <a16:creationId xmlns:a16="http://schemas.microsoft.com/office/drawing/2014/main" id="{0361FC12-82ED-F591-7E92-6D67333D08FB}"/>
              </a:ext>
            </a:extLst>
          </p:cNvPr>
          <p:cNvPicPr>
            <a:picLocks noChangeAspect="1"/>
          </p:cNvPicPr>
          <p:nvPr/>
        </p:nvPicPr>
        <p:blipFill>
          <a:blip r:embed="rId2">
            <a:alphaModFix/>
          </a:blip>
          <a:stretch>
            <a:fillRect/>
          </a:stretch>
        </p:blipFill>
        <p:spPr>
          <a:xfrm>
            <a:off x="6634479" y="1917558"/>
            <a:ext cx="5212775" cy="4123072"/>
          </a:xfrm>
          <a:prstGeom prst="rect">
            <a:avLst/>
          </a:prstGeom>
          <a:ln>
            <a:noFill/>
          </a:ln>
          <a:effectLst>
            <a:softEdge rad="112500"/>
          </a:effectLst>
        </p:spPr>
      </p:pic>
    </p:spTree>
    <p:extLst>
      <p:ext uri="{BB962C8B-B14F-4D97-AF65-F5344CB8AC3E}">
        <p14:creationId xmlns:p14="http://schemas.microsoft.com/office/powerpoint/2010/main" val="154640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89013F3-ABEF-4EB2-82CC-AD248495E9B5}"/>
              </a:ext>
            </a:extLst>
          </p:cNvPr>
          <p:cNvSpPr>
            <a:spLocks noGrp="1"/>
          </p:cNvSpPr>
          <p:nvPr>
            <p:ph type="body" sz="quarter" idx="31"/>
          </p:nvPr>
        </p:nvSpPr>
        <p:spPr>
          <a:xfrm>
            <a:off x="446345" y="2175563"/>
            <a:ext cx="11055844" cy="3042747"/>
          </a:xfrm>
        </p:spPr>
        <p:txBody>
          <a:bodyPr/>
          <a:lstStyle/>
          <a:p>
            <a:pPr>
              <a:lnSpc>
                <a:spcPct val="150000"/>
              </a:lnSpc>
            </a:pPr>
            <a:r>
              <a:rPr lang="en-US" b="1" dirty="0"/>
              <a:t>Backup and Restore Contacts</a:t>
            </a:r>
            <a:r>
              <a:rPr lang="en-US" dirty="0"/>
              <a:t> -</a:t>
            </a:r>
          </a:p>
          <a:p>
            <a:pPr marL="0" indent="0">
              <a:lnSpc>
                <a:spcPct val="150000"/>
              </a:lnSpc>
              <a:buNone/>
            </a:pPr>
            <a:r>
              <a:rPr lang="en-US" dirty="0"/>
              <a:t>	Allow Users to backup their contacts to the cloud or a file, and store them easily if they lose their device or data.</a:t>
            </a:r>
          </a:p>
          <a:p>
            <a:pPr>
              <a:lnSpc>
                <a:spcPct val="150000"/>
              </a:lnSpc>
            </a:pPr>
            <a:r>
              <a:rPr lang="en-US" b="1" dirty="0"/>
              <a:t>Birthday and Anniversary Reminders</a:t>
            </a:r>
            <a:r>
              <a:rPr lang="en-US" dirty="0"/>
              <a:t> -</a:t>
            </a:r>
          </a:p>
          <a:p>
            <a:pPr marL="0" indent="0">
              <a:lnSpc>
                <a:spcPct val="150000"/>
              </a:lnSpc>
              <a:buNone/>
            </a:pPr>
            <a:r>
              <a:rPr lang="en-US" dirty="0"/>
              <a:t>	Add a feature to remind users of their contact’s birthdays and anniversaries.</a:t>
            </a:r>
          </a:p>
          <a:p>
            <a:pPr>
              <a:lnSpc>
                <a:spcPct val="150000"/>
              </a:lnSpc>
            </a:pPr>
            <a:r>
              <a:rPr lang="en-US" b="1" dirty="0"/>
              <a:t>Sharing Contacts</a:t>
            </a:r>
            <a:r>
              <a:rPr lang="en-US" dirty="0"/>
              <a:t> -</a:t>
            </a:r>
          </a:p>
          <a:p>
            <a:pPr marL="0" indent="0">
              <a:lnSpc>
                <a:spcPct val="150000"/>
              </a:lnSpc>
              <a:buNone/>
            </a:pPr>
            <a:r>
              <a:rPr lang="en-US" dirty="0"/>
              <a:t>	Enables users to share contacts with others via email, SMS, or social media.</a:t>
            </a:r>
          </a:p>
          <a:p>
            <a:pPr marL="0" indent="0">
              <a:buNone/>
            </a:pPr>
            <a:endParaRPr lang="en-US" dirty="0"/>
          </a:p>
        </p:txBody>
      </p:sp>
      <p:sp>
        <p:nvSpPr>
          <p:cNvPr id="5" name="Titel 4">
            <a:extLst>
              <a:ext uri="{FF2B5EF4-FFF2-40B4-BE49-F238E27FC236}">
                <a16:creationId xmlns:a16="http://schemas.microsoft.com/office/drawing/2014/main" id="{61E4CAAF-EA36-44B2-82CB-82FC0FE29F7F}"/>
              </a:ext>
            </a:extLst>
          </p:cNvPr>
          <p:cNvSpPr>
            <a:spLocks noGrp="1"/>
          </p:cNvSpPr>
          <p:nvPr>
            <p:ph type="title"/>
          </p:nvPr>
        </p:nvSpPr>
        <p:spPr>
          <a:xfrm>
            <a:off x="446345" y="677666"/>
            <a:ext cx="7590750" cy="488201"/>
          </a:xfrm>
        </p:spPr>
        <p:txBody>
          <a:bodyPr/>
          <a:lstStyle/>
          <a:p>
            <a:r>
              <a:rPr lang="en-US" dirty="0"/>
              <a:t>Future Development Plans</a:t>
            </a:r>
          </a:p>
        </p:txBody>
      </p:sp>
      <p:sp>
        <p:nvSpPr>
          <p:cNvPr id="6" name="Textplatzhalter 5">
            <a:extLst>
              <a:ext uri="{FF2B5EF4-FFF2-40B4-BE49-F238E27FC236}">
                <a16:creationId xmlns:a16="http://schemas.microsoft.com/office/drawing/2014/main" id="{F29471F0-B5DC-4FBE-8C5F-5F59AE6B7CB2}"/>
              </a:ext>
            </a:extLst>
          </p:cNvPr>
          <p:cNvSpPr>
            <a:spLocks noGrp="1"/>
          </p:cNvSpPr>
          <p:nvPr>
            <p:ph type="body" sz="quarter" idx="29"/>
          </p:nvPr>
        </p:nvSpPr>
        <p:spPr>
          <a:xfrm>
            <a:off x="446345" y="1168576"/>
            <a:ext cx="7745439" cy="365091"/>
          </a:xfrm>
        </p:spPr>
        <p:txBody>
          <a:bodyPr/>
          <a:lstStyle/>
          <a:p>
            <a:r>
              <a:rPr lang="en-US" dirty="0"/>
              <a:t>Enhancing user interaction with advance Contact Management</a:t>
            </a:r>
          </a:p>
        </p:txBody>
      </p:sp>
    </p:spTree>
    <p:extLst>
      <p:ext uri="{BB962C8B-B14F-4D97-AF65-F5344CB8AC3E}">
        <p14:creationId xmlns:p14="http://schemas.microsoft.com/office/powerpoint/2010/main" val="292061333"/>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078E69B5F9F6458DD37FFF31D6AF41" ma:contentTypeVersion="19" ma:contentTypeDescription="Create a new document." ma:contentTypeScope="" ma:versionID="2eec07b734b37a6a4173d0c981f501ac">
  <xsd:schema xmlns:xsd="http://www.w3.org/2001/XMLSchema" xmlns:xs="http://www.w3.org/2001/XMLSchema" xmlns:p="http://schemas.microsoft.com/office/2006/metadata/properties" xmlns:ns2="494dda22-c3f0-4107-887e-c3dccc46fbb5" xmlns:ns3="761615e3-01a8-40e1-b62c-47fc18b88ee3" xmlns:ns4="0be0e6d5-be74-4ab1-9e2e-2a03a1317613" targetNamespace="http://schemas.microsoft.com/office/2006/metadata/properties" ma:root="true" ma:fieldsID="6fcac6d6ba31e3edaa83050086e13343" ns2:_="" ns3:_="" ns4:_="">
    <xsd:import namespace="494dda22-c3f0-4107-887e-c3dccc46fbb5"/>
    <xsd:import namespace="761615e3-01a8-40e1-b62c-47fc18b88ee3"/>
    <xsd:import namespace="0be0e6d5-be74-4ab1-9e2e-2a03a1317613"/>
    <xsd:element name="properties">
      <xsd:complexType>
        <xsd:sequence>
          <xsd:element name="documentManagement">
            <xsd:complexType>
              <xsd:all>
                <xsd:element ref="ns2:SharedWithUsers" minOccurs="0"/>
                <xsd:element ref="ns2: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Comments" minOccurs="0"/>
                <xsd:element ref="ns4:MediaServiceAutoKeyPoints" minOccurs="0"/>
                <xsd:element ref="ns4:MediaServiceKeyPoints" minOccurs="0"/>
                <xsd:element ref="ns4:MediaLengthInSeconds" minOccurs="0"/>
                <xsd:element ref="ns4:MediaServiceDateTaken"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4dda22-c3f0-4107-887e-c3dccc46fbb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1615e3-01a8-40e1-b62c-47fc18b88ee3" elementFormDefault="qualified">
    <xsd:import namespace="http://schemas.microsoft.com/office/2006/documentManagement/types"/>
    <xsd:import namespace="http://schemas.microsoft.com/office/infopath/2007/PartnerControls"/>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be0e6d5-be74-4ab1-9e2e-2a03a1317613"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Comments" ma:index="19" nillable="true" ma:displayName="Comments" ma:internalName="Comments">
      <xsd:simpleType>
        <xsd:restriction base="dms:Text">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MediaServiceDateTaken" ma:index="23" nillable="true" ma:displayName="MediaServiceDateTaken" ma:hidden="true" ma:internalName="MediaServiceDateTaken" ma:readOnly="true">
      <xsd:simpleType>
        <xsd:restriction base="dms:Text"/>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ments xmlns="0be0e6d5-be74-4ab1-9e2e-2a03a131761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E08264-6EFC-4059-99D9-B042B9E0D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4dda22-c3f0-4107-887e-c3dccc46fbb5"/>
    <ds:schemaRef ds:uri="761615e3-01a8-40e1-b62c-47fc18b88ee3"/>
    <ds:schemaRef ds:uri="0be0e6d5-be74-4ab1-9e2e-2a03a13176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 ds:uri="0be0e6d5-be74-4ab1-9e2e-2a03a1317613"/>
  </ds:schemaRefs>
</ds:datastoreItem>
</file>

<file path=customXml/itemProps3.xml><?xml version="1.0" encoding="utf-8"?>
<ds:datastoreItem xmlns:ds="http://schemas.openxmlformats.org/officeDocument/2006/customXml" ds:itemID="{462B4790-0194-44B8-901C-F4E7B410B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Nagarro PPT Template_2020</Template>
  <TotalTime>876</TotalTime>
  <Words>690</Words>
  <Application>Microsoft Office PowerPoint</Application>
  <PresentationFormat>Widescreen</PresentationFormat>
  <Paragraphs>79</Paragraphs>
  <Slides>11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Sora</vt:lpstr>
      <vt:lpstr>Equip Extended Light</vt:lpstr>
      <vt:lpstr>Equip Extended ExtraBold</vt:lpstr>
      <vt:lpstr>Equip</vt:lpstr>
      <vt:lpstr>Equip Extended Thin</vt:lpstr>
      <vt:lpstr>Arial</vt:lpstr>
      <vt:lpstr>Calibri</vt:lpstr>
      <vt:lpstr>Alexandria</vt:lpstr>
      <vt:lpstr>Equip Extended Medium</vt:lpstr>
      <vt:lpstr>Equip Medium</vt:lpstr>
      <vt:lpstr>Equip Extended</vt:lpstr>
      <vt:lpstr>Equip Light</vt:lpstr>
      <vt:lpstr>Office</vt:lpstr>
      <vt:lpstr>Contact App Management System  </vt:lpstr>
      <vt:lpstr>Overview of React-Native and SQLite </vt:lpstr>
      <vt:lpstr>Key Features of the Contact App </vt:lpstr>
      <vt:lpstr>User Interface Design and Navigation</vt:lpstr>
      <vt:lpstr>Implementing CRUD Operations </vt:lpstr>
      <vt:lpstr>Add Contact Page</vt:lpstr>
      <vt:lpstr>Edit &amp; Delete Contacts</vt:lpstr>
      <vt:lpstr>Usage of SQLite for local storage</vt:lpstr>
      <vt:lpstr>Future Development Plans</vt:lpstr>
      <vt:lpstr>Adarsh Gupta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Laveena Behl</dc:creator>
  <cp:lastModifiedBy>Adarsh Gupta</cp:lastModifiedBy>
  <cp:revision>32</cp:revision>
  <dcterms:created xsi:type="dcterms:W3CDTF">2020-11-20T04:14:57Z</dcterms:created>
  <dcterms:modified xsi:type="dcterms:W3CDTF">2024-07-08T06:12:32Z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0x01010048078E69B5F9F6458DD37FFF31D6AF41</vt:lpwstr>
  </property>
  <property fmtid="{D5CDD505-2E9C-101B-9397-08002B2CF9AE}" pid="3" name="MSIP_Label_6051185c-80ef-46cf-8ddf-f7b846b249cf_Enabled">
    <vt:lpwstr>true</vt:lpwstr>
  </property>
  <property fmtid="{D5CDD505-2E9C-101B-9397-08002B2CF9AE}" pid="4" name="MSIP_Label_6051185c-80ef-46cf-8ddf-f7b846b249cf_SetDate">
    <vt:lpwstr>2020-11-20T04:15:16Z</vt:lpwstr>
  </property>
  <property fmtid="{D5CDD505-2E9C-101B-9397-08002B2CF9AE}" pid="5" name="MSIP_Label_6051185c-80ef-46cf-8ddf-f7b846b249cf_Method">
    <vt:lpwstr>Standard</vt:lpwstr>
  </property>
  <property fmtid="{D5CDD505-2E9C-101B-9397-08002B2CF9AE}" pid="6" name="MSIP_Label_6051185c-80ef-46cf-8ddf-f7b846b249cf_Name">
    <vt:lpwstr>6051185c-80ef-46cf-8ddf-f7b846b249cf</vt:lpwstr>
  </property>
  <property fmtid="{D5CDD505-2E9C-101B-9397-08002B2CF9AE}" pid="7" name="MSIP_Label_6051185c-80ef-46cf-8ddf-f7b846b249cf_SiteId">
    <vt:lpwstr>a45fe71a-f480-4e42-ad5e-aff33165aa35</vt:lpwstr>
  </property>
  <property fmtid="{D5CDD505-2E9C-101B-9397-08002B2CF9AE}" pid="8" name="MSIP_Label_6051185c-80ef-46cf-8ddf-f7b846b249cf_ActionId">
    <vt:lpwstr>eb141abe-fa3e-4a13-bcb2-e7fa7b261c37</vt:lpwstr>
  </property>
  <property fmtid="{D5CDD505-2E9C-101B-9397-08002B2CF9AE}" pid="9" name="MSIP_Label_6051185c-80ef-46cf-8ddf-f7b846b249cf_ContentBits">
    <vt:lpwstr>0</vt:lpwstr>
  </property>
</Properties>
</file>